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gi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87" r:id="rId2"/>
    <p:sldId id="307" r:id="rId3"/>
    <p:sldId id="308" r:id="rId4"/>
    <p:sldId id="292" r:id="rId5"/>
    <p:sldId id="293" r:id="rId6"/>
    <p:sldId id="303" r:id="rId7"/>
    <p:sldId id="294" r:id="rId8"/>
    <p:sldId id="312" r:id="rId9"/>
    <p:sldId id="296" r:id="rId10"/>
    <p:sldId id="306" r:id="rId11"/>
    <p:sldId id="310" r:id="rId12"/>
    <p:sldId id="309" r:id="rId13"/>
    <p:sldId id="311" r:id="rId14"/>
    <p:sldId id="297" r:id="rId15"/>
    <p:sldId id="298" r:id="rId16"/>
    <p:sldId id="299" r:id="rId17"/>
    <p:sldId id="300" r:id="rId18"/>
    <p:sldId id="295" r:id="rId19"/>
    <p:sldId id="301" r:id="rId20"/>
    <p:sldId id="302" r:id="rId21"/>
    <p:sldId id="304" r:id="rId22"/>
    <p:sldId id="305"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68" autoAdjust="0"/>
  </p:normalViewPr>
  <p:slideViewPr>
    <p:cSldViewPr snapToGrid="0">
      <p:cViewPr varScale="1">
        <p:scale>
          <a:sx n="77" d="100"/>
          <a:sy n="77" d="100"/>
        </p:scale>
        <p:origin x="1603" y="91"/>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2.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3.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8.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0.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33.wmf"/></Relationships>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wmf>
</file>

<file path=ppt/media/image2.png>
</file>

<file path=ppt/media/image20.png>
</file>

<file path=ppt/media/image21.png>
</file>

<file path=ppt/media/image22.wmf>
</file>

<file path=ppt/media/image23.wmf>
</file>

<file path=ppt/media/image24.jpeg>
</file>

<file path=ppt/media/image25.wmf>
</file>

<file path=ppt/media/image26.png>
</file>

<file path=ppt/media/image27.png>
</file>

<file path=ppt/media/image28.wmf>
</file>

<file path=ppt/media/image29.png>
</file>

<file path=ppt/media/image3.png>
</file>

<file path=ppt/media/image30.wmf>
</file>

<file path=ppt/media/image31.png>
</file>

<file path=ppt/media/image32.png>
</file>

<file path=ppt/media/image33.wmf>
</file>

<file path=ppt/media/image34.png>
</file>

<file path=ppt/media/image4.png>
</file>

<file path=ppt/media/image5.png>
</file>

<file path=ppt/media/image6.jpeg>
</file>

<file path=ppt/media/image7.png>
</file>

<file path=ppt/media/image8.png>
</file>

<file path=ppt/media/image9.jpe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19A27B-0944-4D20-94A4-CD533EF170BD}" type="datetimeFigureOut">
              <a:rPr lang="en-US" smtClean="0"/>
              <a:t>8/22/2016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33CB1E-467B-4951-AE65-69BC7498475E}" type="slidenum">
              <a:rPr lang="en-US" smtClean="0"/>
              <a:t>‹#›</a:t>
            </a:fld>
            <a:endParaRPr lang="en-US"/>
          </a:p>
        </p:txBody>
      </p:sp>
    </p:spTree>
    <p:extLst>
      <p:ext uri="{BB962C8B-B14F-4D97-AF65-F5344CB8AC3E}">
        <p14:creationId xmlns:p14="http://schemas.microsoft.com/office/powerpoint/2010/main" val="3903491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2</a:t>
            </a:fld>
            <a:endParaRPr lang="en-US"/>
          </a:p>
        </p:txBody>
      </p:sp>
    </p:spTree>
    <p:extLst>
      <p:ext uri="{BB962C8B-B14F-4D97-AF65-F5344CB8AC3E}">
        <p14:creationId xmlns:p14="http://schemas.microsoft.com/office/powerpoint/2010/main" val="2253626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3</a:t>
            </a:fld>
            <a:endParaRPr lang="en-US"/>
          </a:p>
        </p:txBody>
      </p:sp>
    </p:spTree>
    <p:extLst>
      <p:ext uri="{BB962C8B-B14F-4D97-AF65-F5344CB8AC3E}">
        <p14:creationId xmlns:p14="http://schemas.microsoft.com/office/powerpoint/2010/main" val="2253626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is what allows us humans to interface with binary machines. It is,</a:t>
            </a:r>
            <a:r>
              <a:rPr lang="en-US" baseline="0" dirty="0"/>
              <a:t> in one form or another, the “language” of computers.</a:t>
            </a:r>
          </a:p>
          <a:p>
            <a:endParaRPr lang="en-US" baseline="0" dirty="0"/>
          </a:p>
          <a:p>
            <a:r>
              <a:rPr lang="en-US" baseline="0" dirty="0"/>
              <a:t>Let’s take a quick detour into Computer architecture.</a:t>
            </a:r>
          </a:p>
          <a:p>
            <a:endParaRPr lang="en-US" baseline="0" dirty="0"/>
          </a:p>
          <a:p>
            <a:r>
              <a:rPr lang="en-US" baseline="0" dirty="0"/>
              <a:t>Computers have several main components including: </a:t>
            </a:r>
          </a:p>
          <a:p>
            <a:endParaRPr lang="en-US" baseline="0" dirty="0"/>
          </a:p>
          <a:p>
            <a:r>
              <a:rPr lang="en-US" baseline="0" dirty="0"/>
              <a:t>CPU – Central Processing Unit</a:t>
            </a:r>
          </a:p>
          <a:p>
            <a:r>
              <a:rPr lang="en-US" baseline="0" dirty="0"/>
              <a:t>RAM – Random Access Memory</a:t>
            </a:r>
          </a:p>
          <a:p>
            <a:r>
              <a:rPr lang="en-US" baseline="0" dirty="0"/>
              <a:t>Hard Drives</a:t>
            </a:r>
          </a:p>
          <a:p>
            <a:r>
              <a:rPr lang="en-US" baseline="0" dirty="0"/>
              <a:t>Motherboard</a:t>
            </a:r>
          </a:p>
          <a:p>
            <a:r>
              <a:rPr lang="en-US" baseline="0" dirty="0"/>
              <a:t>Graphics cards</a:t>
            </a:r>
          </a:p>
          <a:p>
            <a:r>
              <a:rPr lang="en-US" baseline="0" dirty="0"/>
              <a:t>Etc.</a:t>
            </a:r>
          </a:p>
          <a:p>
            <a:endParaRPr lang="en-US" baseline="0" dirty="0"/>
          </a:p>
          <a:p>
            <a:r>
              <a:rPr lang="en-US" baseline="0" dirty="0"/>
              <a:t>What’s most important to us right now is the CPU. The way a CPU works is by very rapidly opening and closing circuits based on instructions that come in the form of Zeros and Ones. This is called Binary. As such, every single command and line of code has to ultimately be translated into Binary (because Binary is (mostly) not Human readable.)</a:t>
            </a:r>
          </a:p>
          <a:p>
            <a:endParaRPr lang="en-US" baseline="0" dirty="0"/>
          </a:p>
          <a:p>
            <a:r>
              <a:rPr lang="en-US" baseline="0" dirty="0"/>
              <a:t>Code is what bridges that gap.</a:t>
            </a:r>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4</a:t>
            </a:fld>
            <a:endParaRPr lang="en-US"/>
          </a:p>
        </p:txBody>
      </p:sp>
    </p:spTree>
    <p:extLst>
      <p:ext uri="{BB962C8B-B14F-4D97-AF65-F5344CB8AC3E}">
        <p14:creationId xmlns:p14="http://schemas.microsoft.com/office/powerpoint/2010/main" val="2253626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Broadly speaking, Code</a:t>
            </a:r>
            <a:r>
              <a:rPr lang="en-US" baseline="0" dirty="0"/>
              <a:t> is classified into layers. These layers are established based on how “far away” they are from binary.</a:t>
            </a:r>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5</a:t>
            </a:fld>
            <a:endParaRPr lang="en-US"/>
          </a:p>
        </p:txBody>
      </p:sp>
    </p:spTree>
    <p:extLst>
      <p:ext uri="{BB962C8B-B14F-4D97-AF65-F5344CB8AC3E}">
        <p14:creationId xmlns:p14="http://schemas.microsoft.com/office/powerpoint/2010/main" val="37987971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Guido van Rossum: worked on it from the 80s and</a:t>
            </a:r>
            <a:r>
              <a:rPr lang="en-US" sz="1200" b="1" i="0" kern="1200" baseline="0" dirty="0">
                <a:solidFill>
                  <a:schemeClr val="tx1"/>
                </a:solidFill>
                <a:effectLst/>
                <a:latin typeface="+mn-lt"/>
                <a:ea typeface="+mn-ea"/>
                <a:cs typeface="+mn-cs"/>
              </a:rPr>
              <a:t> 2.0 was released in 2000.</a:t>
            </a:r>
          </a:p>
          <a:p>
            <a:endParaRPr lang="en-US" sz="1200" b="1" i="0" kern="1200" baseline="0" dirty="0">
              <a:solidFill>
                <a:schemeClr val="tx1"/>
              </a:solidFill>
              <a:effectLst/>
              <a:latin typeface="+mn-lt"/>
              <a:ea typeface="+mn-ea"/>
              <a:cs typeface="+mn-cs"/>
            </a:endParaRPr>
          </a:p>
          <a:p>
            <a:r>
              <a:rPr lang="en-US" sz="1200" b="1" i="0" kern="1200" baseline="0" dirty="0">
                <a:solidFill>
                  <a:schemeClr val="tx1"/>
                </a:solidFill>
                <a:effectLst/>
                <a:latin typeface="+mn-lt"/>
                <a:ea typeface="+mn-ea"/>
                <a:cs typeface="+mn-cs"/>
              </a:rPr>
              <a:t>Named for Monty Python’s Flying Circus.</a:t>
            </a:r>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6</a:t>
            </a:fld>
            <a:endParaRPr lang="en-US"/>
          </a:p>
        </p:txBody>
      </p:sp>
    </p:spTree>
    <p:extLst>
      <p:ext uri="{BB962C8B-B14F-4D97-AF65-F5344CB8AC3E}">
        <p14:creationId xmlns:p14="http://schemas.microsoft.com/office/powerpoint/2010/main" val="3275672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Variables are sections of memory that hold information. They can be thought of as boxes</a:t>
            </a:r>
            <a:r>
              <a:rPr lang="en-US" baseline="0" dirty="0"/>
              <a:t> that contain data in the form of strings or numbers.</a:t>
            </a:r>
          </a:p>
          <a:p>
            <a:endParaRPr lang="en-US" baseline="0" dirty="0"/>
          </a:p>
          <a:p>
            <a:r>
              <a:rPr lang="en-US" baseline="0" dirty="0"/>
              <a:t>In Python, variable names are restricted to “strings” which means not numbers. So you cannot assign a value to 2, because it already has a value. On the other hand, you can assign a variable to “a” and make it whatever you want (</a:t>
            </a:r>
            <a:r>
              <a:rPr lang="en-US" baseline="0" dirty="0" err="1"/>
              <a:t>int</a:t>
            </a:r>
            <a:r>
              <a:rPr lang="en-US" baseline="0" dirty="0"/>
              <a:t> or </a:t>
            </a:r>
            <a:r>
              <a:rPr lang="en-US" baseline="0" dirty="0" err="1"/>
              <a:t>str</a:t>
            </a:r>
            <a:r>
              <a:rPr lang="en-US" baseline="0" dirty="0"/>
              <a:t>).</a:t>
            </a:r>
          </a:p>
          <a:p>
            <a:endParaRPr lang="en-US" baseline="0" dirty="0"/>
          </a:p>
          <a:p>
            <a:r>
              <a:rPr lang="en-US" dirty="0"/>
              <a:t>When creating</a:t>
            </a:r>
            <a:r>
              <a:rPr lang="en-US" baseline="0" dirty="0"/>
              <a:t> variables, it is customary to spell them out in </a:t>
            </a:r>
            <a:r>
              <a:rPr lang="en-US" baseline="0" dirty="0" err="1"/>
              <a:t>camelBack</a:t>
            </a:r>
            <a:r>
              <a:rPr lang="en-US" baseline="0" dirty="0"/>
              <a:t>. Also, in Python, you cannot use spaces or “.” in variables names.</a:t>
            </a:r>
            <a:endParaRPr lang="en-US" dirty="0"/>
          </a:p>
        </p:txBody>
      </p:sp>
      <p:sp>
        <p:nvSpPr>
          <p:cNvPr id="4" name="Slide Number Placeholder 3"/>
          <p:cNvSpPr>
            <a:spLocks noGrp="1"/>
          </p:cNvSpPr>
          <p:nvPr>
            <p:ph type="sldNum" sz="quarter" idx="10"/>
          </p:nvPr>
        </p:nvSpPr>
        <p:spPr/>
        <p:txBody>
          <a:bodyPr/>
          <a:lstStyle/>
          <a:p>
            <a:fld id="{FA33CB1E-467B-4951-AE65-69BC7498475E}" type="slidenum">
              <a:rPr lang="en-US" smtClean="0"/>
              <a:t>14</a:t>
            </a:fld>
            <a:endParaRPr lang="en-US"/>
          </a:p>
        </p:txBody>
      </p:sp>
    </p:spTree>
    <p:extLst>
      <p:ext uri="{BB962C8B-B14F-4D97-AF65-F5344CB8AC3E}">
        <p14:creationId xmlns:p14="http://schemas.microsoft.com/office/powerpoint/2010/main" val="1696948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4464028"/>
            <a:ext cx="6858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Calibri" panose="020F0502020204030204" pitchFamily="34" charset="0"/>
              </a:defRPr>
            </a:lvl1pPr>
          </a:lstStyle>
          <a:p>
            <a:r>
              <a:rPr lang="en-US" dirty="0"/>
              <a:t>Click to edit Master title style</a:t>
            </a:r>
          </a:p>
        </p:txBody>
      </p:sp>
      <p:sp>
        <p:nvSpPr>
          <p:cNvPr id="3" name="Subtitle 2"/>
          <p:cNvSpPr>
            <a:spLocks noGrp="1"/>
          </p:cNvSpPr>
          <p:nvPr>
            <p:ph type="subTitle" idx="1"/>
          </p:nvPr>
        </p:nvSpPr>
        <p:spPr>
          <a:xfrm>
            <a:off x="1657349" y="3694376"/>
            <a:ext cx="6858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Date Placeholder 6"/>
          <p:cNvSpPr>
            <a:spLocks noGrp="1"/>
          </p:cNvSpPr>
          <p:nvPr>
            <p:ph type="dt" sz="half" idx="10"/>
          </p:nvPr>
        </p:nvSpPr>
        <p:spPr/>
        <p:txBody>
          <a:bodyPr/>
          <a:lstStyle/>
          <a:p>
            <a:fld id="{6D6A67E9-EAA7-47AF-BAAE-4550399A0207}"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8" name="Footer Placeholder 7"/>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9" name="Slide Number Placeholder 8"/>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3384049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367161"/>
            <a:ext cx="78867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9841" y="987426"/>
            <a:ext cx="78867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5186516"/>
            <a:ext cx="7885509"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6D5258-57B0-44CE-B56D-4050331036AD}"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3377007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29841" y="4489399"/>
            <a:ext cx="7885509"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916FE7-ABEF-45E0-BC98-3E80A09612D9}"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41489193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365125"/>
            <a:ext cx="6977064"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28650" y="4501729"/>
            <a:ext cx="7884318"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896F67-88EB-491C-9E10-113402017326}"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9" name="TextBox 8"/>
          <p:cNvSpPr txBox="1"/>
          <p:nvPr/>
        </p:nvSpPr>
        <p:spPr>
          <a:xfrm>
            <a:off x="833283" y="786824"/>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defTabSz="457200"/>
            <a:r>
              <a:rPr lang="en-US" sz="8000" dirty="0">
                <a:solidFill>
                  <a:prstClr val="white"/>
                </a:solidFill>
                <a:effectLst/>
                <a:latin typeface="Calibri" panose="020F0502020204030204" pitchFamily="34" charset="0"/>
              </a:rPr>
              <a:t>“</a:t>
            </a:r>
          </a:p>
        </p:txBody>
      </p:sp>
      <p:sp>
        <p:nvSpPr>
          <p:cNvPr id="10" name="TextBox 9"/>
          <p:cNvSpPr txBox="1"/>
          <p:nvPr/>
        </p:nvSpPr>
        <p:spPr>
          <a:xfrm>
            <a:off x="7828359" y="274320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defTabSz="457200"/>
            <a:r>
              <a:rPr lang="en-US" sz="8000" dirty="0">
                <a:solidFill>
                  <a:prstClr val="white"/>
                </a:solidFill>
                <a:effectLst/>
                <a:latin typeface="Calibri" panose="020F0502020204030204" pitchFamily="34" charset="0"/>
              </a:rPr>
              <a:t>”</a:t>
            </a:r>
          </a:p>
        </p:txBody>
      </p:sp>
    </p:spTree>
    <p:extLst>
      <p:ext uri="{BB962C8B-B14F-4D97-AF65-F5344CB8AC3E}">
        <p14:creationId xmlns:p14="http://schemas.microsoft.com/office/powerpoint/2010/main" val="14442285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29841" y="2326968"/>
            <a:ext cx="78867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629841" y="4850581"/>
            <a:ext cx="7885509"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357AF4A-70B8-4A9B-8C87-C0E0DC8CF66E}"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13630434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28650" y="365126"/>
            <a:ext cx="78867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02961" y="1885950"/>
            <a:ext cx="2210150"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017598" y="2571750"/>
            <a:ext cx="21955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440996" y="1885950"/>
            <a:ext cx="220218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3433081" y="2571750"/>
            <a:ext cx="2210096"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871777" y="1885950"/>
            <a:ext cx="2199085"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5871777" y="2571750"/>
            <a:ext cx="2199085"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23662FC-A1C1-44E6-ABD2-1AAB50DB1E2C}"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4" name="Footer Placeholder 3"/>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5" name="Slide Number Placeholder 4"/>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2357048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28650" y="365126"/>
            <a:ext cx="78867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99064" y="4297503"/>
            <a:ext cx="2205038"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99064" y="2256354"/>
            <a:ext cx="220503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99064" y="4873766"/>
            <a:ext cx="220503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426748" y="4297503"/>
            <a:ext cx="2197894"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426747" y="2256354"/>
            <a:ext cx="219789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425733" y="4873765"/>
            <a:ext cx="2200805"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853242" y="4297503"/>
            <a:ext cx="219908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853241" y="2256354"/>
            <a:ext cx="219908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853148" y="4873763"/>
            <a:ext cx="220199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D474BE-73B0-4574-AEE8-0F920167A1D3}"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4" name="Footer Placeholder 3"/>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5" name="Slide Number Placeholder 4"/>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564452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184CD0-513B-4B20-A945-48E4C1A187FB}"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Footer Placeholder 4"/>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6" name="Slide Number Placeholder 5"/>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34853441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724983-DEA4-4FA0-8283-1D9E4E950A23}"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Footer Placeholder 4"/>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6" name="Slide Number Placeholder 5"/>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136906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AC1B29-C60E-4AD6-B5BA-0D7CE75252B8}"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Footer Placeholder 4"/>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6" name="Slide Number Placeholder 5"/>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300575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40899" y="4464028"/>
            <a:ext cx="6858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Calibri" panose="020F0502020204030204" pitchFamily="34" charset="0"/>
              </a:defRPr>
            </a:lvl1pPr>
          </a:lstStyle>
          <a:p>
            <a:r>
              <a:rPr lang="en-US" dirty="0"/>
              <a:t>Click to edit Master title style</a:t>
            </a:r>
          </a:p>
        </p:txBody>
      </p:sp>
      <p:sp>
        <p:nvSpPr>
          <p:cNvPr id="8" name="Subtitle 2"/>
          <p:cNvSpPr>
            <a:spLocks noGrp="1"/>
          </p:cNvSpPr>
          <p:nvPr>
            <p:ph type="subTitle" idx="1"/>
          </p:nvPr>
        </p:nvSpPr>
        <p:spPr>
          <a:xfrm>
            <a:off x="640899" y="3693675"/>
            <a:ext cx="6858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2E884AAE-AAEF-4FB3-AC76-9C3EBD5B72F0}"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Footer Placeholder 4"/>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6" name="Slide Number Placeholder 5"/>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1847739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40000" y="1825625"/>
            <a:ext cx="376891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39880" y="1825625"/>
            <a:ext cx="377547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9DA1D0-21BD-44DA-959D-5EF5237EC011}"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3061923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40000" y="1681163"/>
            <a:ext cx="3768912"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000" y="2505075"/>
            <a:ext cx="376891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39880" y="1681163"/>
            <a:ext cx="3776661"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4739880" y="2505075"/>
            <a:ext cx="377666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6AE290-6254-4553-B7F1-E4DF239C4A28}"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8" name="Footer Placeholder 7"/>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9" name="Slide Number Placeholder 8"/>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595778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10E43A-FD9D-4EEB-B4E0-187C029FC46E}"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4" name="Footer Placeholder 3"/>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5" name="Slide Number Placeholder 4"/>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1904976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F2194-536E-4816-8B41-C66A069D4184}"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3" name="Footer Placeholder 2"/>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4" name="Slide Number Placeholder 3"/>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236631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0000" y="2057400"/>
            <a:ext cx="2739019"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4ADEC6-7621-44BB-8BBC-94BF2475BC5A}"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270490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0000" y="2057400"/>
            <a:ext cx="2739019"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F436B0-D838-4398-9BEF-30F0A47B4ADF}"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Footer Placeholder 5"/>
          <p:cNvSpPr>
            <a:spLocks noGrp="1"/>
          </p:cNvSpPr>
          <p:nvPr>
            <p:ph type="ftr" sz="quarter" idx="11"/>
          </p:nvPr>
        </p:nvSpPr>
        <p:spPr/>
        <p:txBody>
          <a:bodyPr/>
          <a:lstStyle/>
          <a:p>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7" name="Slide Number Placeholder 6"/>
          <p:cNvSpPr>
            <a:spLocks noGrp="1"/>
          </p:cNvSpPr>
          <p:nvPr>
            <p:ph type="sldNum" sz="quarter" idx="12"/>
          </p:nvPr>
        </p:nvSpPr>
        <p:spPr/>
        <p:txBody>
          <a:bodyPr/>
          <a:lstStyle/>
          <a:p>
            <a:fld id="{6D22F896-40B5-4ADD-8801-0D06FADFA095}" type="slidenum">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3018860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40000" y="1825625"/>
            <a:ext cx="767535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Calibri" panose="020F0502020204030204" pitchFamily="34" charset="0"/>
              </a:defRPr>
            </a:lvl1pPr>
          </a:lstStyle>
          <a:p>
            <a:pPr defTabSz="457200"/>
            <a:fld id="{04F89C11-1BCF-438E-AE6F-930BAAACF4A8}" type="datetime1">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defTabSz="457200"/>
              <a:t>8/22/2016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Calibri" panose="020F0502020204030204" pitchFamily="34" charset="0"/>
              </a:defRPr>
            </a:lvl1pPr>
          </a:lstStyle>
          <a:p>
            <a:pPr defTabSz="457200"/>
            <a:r>
              <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t>
              </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Calibri" panose="020F0502020204030204" pitchFamily="34" charset="0"/>
              </a:defRPr>
            </a:lvl1pPr>
          </a:lstStyle>
          <a:p>
            <a:pPr defTabSz="457200"/>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defTabSz="457200"/>
              <a:t>‹#›</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Tree>
    <p:extLst>
      <p:ext uri="{BB962C8B-B14F-4D97-AF65-F5344CB8AC3E}">
        <p14:creationId xmlns:p14="http://schemas.microsoft.com/office/powerpoint/2010/main" val="266745228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Calibri" panose="020F0502020204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0.png"/><Relationship Id="rId5" Type="http://schemas.openxmlformats.org/officeDocument/2006/relationships/image" Target="../media/image19.wmf"/><Relationship Id="rId4"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22.w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24.jpeg"/><Relationship Id="rId4" Type="http://schemas.openxmlformats.org/officeDocument/2006/relationships/image" Target="../media/image23.wmf"/></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25.wmf"/><Relationship Id="rId5" Type="http://schemas.openxmlformats.org/officeDocument/2006/relationships/oleObject" Target="../embeddings/oleObject4.bin"/><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28.wmf"/><Relationship Id="rId4" Type="http://schemas.openxmlformats.org/officeDocument/2006/relationships/oleObject" Target="../embeddings/oleObject5.bin"/></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wmf"/></Relationships>
</file>

<file path=ppt/slides/_rels/slide22.xml.rels><?xml version="1.0" encoding="UTF-8" standalone="yes"?>
<Relationships xmlns="http://schemas.openxmlformats.org/package/2006/relationships"><Relationship Id="rId3" Type="http://schemas.openxmlformats.org/officeDocument/2006/relationships/video" Target="../media/media1.gif"/><Relationship Id="rId7" Type="http://schemas.openxmlformats.org/officeDocument/2006/relationships/image" Target="../media/image33.wmf"/><Relationship Id="rId2" Type="http://schemas.microsoft.com/office/2007/relationships/media" Target="../media/media1.gif"/><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image" Target="../media/image34.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ourceforge.net/projects/psychpy/files/" TargetMode="Externa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hyperlink" Target="https://www.jetbrains.com/pycharm/download/" TargetMode="External"/><Relationship Id="rId5" Type="http://schemas.openxmlformats.org/officeDocument/2006/relationships/hyperlink" Target="https://www.jetbrains.com/student/" TargetMode="Externa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88935" y="5426307"/>
            <a:ext cx="8344868" cy="754025"/>
          </a:xfrm>
        </p:spPr>
        <p:txBody>
          <a:bodyPr>
            <a:noAutofit/>
          </a:bodyPr>
          <a:lstStyle/>
          <a:p>
            <a:r>
              <a:rPr lang="en-US" dirty="0"/>
              <a:t>Intro to Coding and Experiment Building</a:t>
            </a:r>
          </a:p>
        </p:txBody>
      </p:sp>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pic>
        <p:nvPicPr>
          <p:cNvPr id="1026" name="Picture 2" descr="Z:\DropBox\School\Northwestern\Intro to Python\Ka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7804" y="2365956"/>
            <a:ext cx="3524250" cy="3333751"/>
          </a:xfrm>
          <a:prstGeom prst="rect">
            <a:avLst/>
          </a:prstGeom>
          <a:noFill/>
          <a:extLst>
            <a:ext uri="{909E8E84-426E-40DD-AFC4-6F175D3DCCD1}">
              <a14:hiddenFill xmlns:a14="http://schemas.microsoft.com/office/drawing/2010/main">
                <a:solidFill>
                  <a:srgbClr val="FFFFFF"/>
                </a:solidFill>
              </a14:hiddenFill>
            </a:ext>
          </a:extLst>
        </p:spPr>
      </p:pic>
      <p:sp>
        <p:nvSpPr>
          <p:cNvPr id="2" name="Cloud Callout 1"/>
          <p:cNvSpPr/>
          <p:nvPr/>
        </p:nvSpPr>
        <p:spPr>
          <a:xfrm flipH="1">
            <a:off x="741145" y="330621"/>
            <a:ext cx="4213120" cy="185767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7030A0"/>
                </a:solidFill>
              </a:rPr>
              <a:t>Better than Man-cub.</a:t>
            </a:r>
          </a:p>
        </p:txBody>
      </p:sp>
      <p:pic>
        <p:nvPicPr>
          <p:cNvPr id="7"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7936" y="1461589"/>
            <a:ext cx="4726064" cy="2905538"/>
          </a:xfrm>
          <a:prstGeom prst="rect">
            <a:avLst/>
          </a:prstGeom>
          <a:noFill/>
          <a:ln>
            <a:noFill/>
          </a:ln>
          <a:scene3d>
            <a:camera prst="perspectiveLeft">
              <a:rot lat="0" lon="3600000" rev="0"/>
            </a:camera>
            <a:lightRig rig="threePt" dir="t"/>
          </a:scene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901433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10</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On Your Marks…                                 </a:t>
            </a:r>
            <a:r>
              <a:rPr lang="en-US" sz="2400" dirty="0"/>
              <a:t>M2.1</a:t>
            </a:r>
            <a:endParaRPr lang="en-US" sz="4400" dirty="0"/>
          </a:p>
        </p:txBody>
      </p:sp>
      <p:sp>
        <p:nvSpPr>
          <p:cNvPr id="2" name="TextBox 1"/>
          <p:cNvSpPr txBox="1"/>
          <p:nvPr/>
        </p:nvSpPr>
        <p:spPr>
          <a:xfrm>
            <a:off x="365769" y="1674796"/>
            <a:ext cx="8438529" cy="3816429"/>
          </a:xfrm>
          <a:prstGeom prst="rect">
            <a:avLst/>
          </a:prstGeom>
          <a:noFill/>
        </p:spPr>
        <p:txBody>
          <a:bodyPr wrap="none" rtlCol="0">
            <a:spAutoFit/>
          </a:bodyPr>
          <a:lstStyle/>
          <a:p>
            <a:r>
              <a:rPr lang="en-US" sz="2800" dirty="0"/>
              <a:t>A few requests:</a:t>
            </a:r>
          </a:p>
          <a:p>
            <a:endParaRPr lang="en-US" dirty="0"/>
          </a:p>
          <a:p>
            <a:pPr marL="285750" indent="-285750">
              <a:buFont typeface="Arial" panose="020B0604020202020204" pitchFamily="34" charset="0"/>
              <a:buChar char="•"/>
            </a:pPr>
            <a:r>
              <a:rPr lang="en-US" sz="2000" dirty="0"/>
              <a:t>If you’re stuck, please ask for help!</a:t>
            </a:r>
          </a:p>
          <a:p>
            <a:pPr marL="742950" lvl="1" indent="-285750">
              <a:buFont typeface="Arial" panose="020B0604020202020204" pitchFamily="34" charset="0"/>
              <a:buChar char="•"/>
            </a:pPr>
            <a:r>
              <a:rPr lang="en-US" sz="2000" dirty="0"/>
              <a:t>Start with your group, but don’t hesitate to call me or anyone else over!</a:t>
            </a:r>
            <a:r>
              <a:rPr lang="en-US" dirty="0"/>
              <a:t/>
            </a:r>
            <a:br>
              <a:rPr lang="en-US" dirty="0"/>
            </a:br>
            <a:endParaRPr lang="en-US" dirty="0"/>
          </a:p>
          <a:p>
            <a:pPr marL="285750" indent="-285750">
              <a:buFont typeface="Arial" panose="020B0604020202020204" pitchFamily="34" charset="0"/>
              <a:buChar char="•"/>
            </a:pPr>
            <a:r>
              <a:rPr lang="en-US" sz="2400" b="1" dirty="0">
                <a:solidFill>
                  <a:srgbClr val="FF0000"/>
                </a:solidFill>
              </a:rPr>
              <a:t>Do NOT Cut and Paste code. Write every line from scratch!</a:t>
            </a:r>
            <a:br>
              <a:rPr lang="en-US" sz="2400" b="1" dirty="0">
                <a:solidFill>
                  <a:srgbClr val="FF0000"/>
                </a:solidFill>
              </a:rPr>
            </a:br>
            <a:endParaRPr lang="en-US" sz="2400" b="1" dirty="0">
              <a:solidFill>
                <a:srgbClr val="FF0000"/>
              </a:solidFill>
            </a:endParaRPr>
          </a:p>
          <a:p>
            <a:pPr marL="285750" indent="-285750">
              <a:buFont typeface="Arial" panose="020B0604020202020204" pitchFamily="34" charset="0"/>
              <a:buChar char="•"/>
            </a:pPr>
            <a:r>
              <a:rPr lang="en-US" dirty="0"/>
              <a:t>I am by no means an expert. If you see a mistake, or know a better way of doing </a:t>
            </a:r>
            <a:br>
              <a:rPr lang="en-US" dirty="0"/>
            </a:br>
            <a:r>
              <a:rPr lang="en-US" dirty="0"/>
              <a:t>things, please share (unless it requires knowledge of things we aren’t covering.)</a:t>
            </a:r>
            <a:br>
              <a:rPr lang="en-US" dirty="0"/>
            </a:br>
            <a:endParaRPr lang="en-US" dirty="0"/>
          </a:p>
          <a:p>
            <a:pPr marL="742950" lvl="1" indent="-285750">
              <a:buFont typeface="Arial" panose="020B0604020202020204" pitchFamily="34" charset="0"/>
              <a:buChar char="•"/>
            </a:pPr>
            <a:endParaRPr lang="en-US" dirty="0"/>
          </a:p>
          <a:p>
            <a:pPr lvl="1"/>
            <a:endParaRPr lang="en-US" dirty="0"/>
          </a:p>
        </p:txBody>
      </p:sp>
    </p:spTree>
    <p:extLst>
      <p:ext uri="{BB962C8B-B14F-4D97-AF65-F5344CB8AC3E}">
        <p14:creationId xmlns:p14="http://schemas.microsoft.com/office/powerpoint/2010/main" val="141527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11</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Get set…                                               </a:t>
            </a:r>
            <a:r>
              <a:rPr lang="en-US" sz="2400" dirty="0"/>
              <a:t>M2.1</a:t>
            </a:r>
            <a:endParaRPr lang="en-US" sz="4400" dirty="0"/>
          </a:p>
        </p:txBody>
      </p:sp>
      <p:sp>
        <p:nvSpPr>
          <p:cNvPr id="3" name="TextBox 2"/>
          <p:cNvSpPr txBox="1"/>
          <p:nvPr/>
        </p:nvSpPr>
        <p:spPr>
          <a:xfrm>
            <a:off x="592278" y="1101432"/>
            <a:ext cx="6128665" cy="461665"/>
          </a:xfrm>
          <a:prstGeom prst="rect">
            <a:avLst/>
          </a:prstGeom>
          <a:noFill/>
        </p:spPr>
        <p:txBody>
          <a:bodyPr wrap="none" rtlCol="0">
            <a:spAutoFit/>
          </a:bodyPr>
          <a:lstStyle/>
          <a:p>
            <a:r>
              <a:rPr lang="en-US" sz="2400" dirty="0"/>
              <a:t>The structure of Code, the Interpreter, and You.</a:t>
            </a:r>
          </a:p>
        </p:txBody>
      </p:sp>
      <p:sp>
        <p:nvSpPr>
          <p:cNvPr id="6" name="TextBox 5"/>
          <p:cNvSpPr txBox="1"/>
          <p:nvPr/>
        </p:nvSpPr>
        <p:spPr>
          <a:xfrm>
            <a:off x="1236518" y="1849578"/>
            <a:ext cx="7566495" cy="2308324"/>
          </a:xfrm>
          <a:prstGeom prst="rect">
            <a:avLst/>
          </a:prstGeom>
          <a:noFill/>
        </p:spPr>
        <p:txBody>
          <a:bodyPr wrap="none" rtlCol="0">
            <a:spAutoFit/>
          </a:bodyPr>
          <a:lstStyle/>
          <a:p>
            <a:r>
              <a:rPr lang="en-US" dirty="0"/>
              <a:t>Except for certain circumstances, your code is read line by line serially </a:t>
            </a:r>
          </a:p>
          <a:p>
            <a:r>
              <a:rPr lang="en-US" dirty="0"/>
              <a:t>from top to bottom. Each time around, a single line is executed.</a:t>
            </a:r>
          </a:p>
          <a:p>
            <a:endParaRPr lang="en-US" dirty="0"/>
          </a:p>
          <a:p>
            <a:r>
              <a:rPr lang="en-US" dirty="0"/>
              <a:t>This is critical when coding as we must follow this rigid logical flow in order for</a:t>
            </a:r>
          </a:p>
          <a:p>
            <a:r>
              <a:rPr lang="en-US" dirty="0"/>
              <a:t>the code to do what we want. Most of your time coding will be spent dealing</a:t>
            </a:r>
          </a:p>
          <a:p>
            <a:r>
              <a:rPr lang="en-US" dirty="0"/>
              <a:t>with logic flow.</a:t>
            </a:r>
          </a:p>
          <a:p>
            <a:endParaRPr lang="en-US" dirty="0"/>
          </a:p>
          <a:p>
            <a:endParaRPr lang="en-US" dirty="0"/>
          </a:p>
        </p:txBody>
      </p:sp>
      <p:sp>
        <p:nvSpPr>
          <p:cNvPr id="7" name="Rectangle 1"/>
          <p:cNvSpPr>
            <a:spLocks noChangeArrowheads="1"/>
          </p:cNvSpPr>
          <p:nvPr/>
        </p:nvSpPr>
        <p:spPr bwMode="auto">
          <a:xfrm>
            <a:off x="2721700" y="3731659"/>
            <a:ext cx="4695516" cy="138499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b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b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2</a:t>
            </a:r>
            <a:b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b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 </a:t>
            </a: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-&gt; can send you to 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 </a:t>
            </a:r>
            <a:r>
              <a:rPr lang="en-US" altLang="en-US" sz="1400" dirty="0">
                <a:solidFill>
                  <a:srgbClr val="A9B7C6"/>
                </a:solidFill>
                <a:latin typeface="Courier New" panose="02070309020205020404" pitchFamily="49" charset="0"/>
                <a:cs typeface="Courier New" panose="02070309020205020404" pitchFamily="49" charset="0"/>
              </a:rPr>
              <a:t>or not</a:t>
            </a: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4</a:t>
            </a:r>
            <a:b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b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a:t>
            </a:r>
            <a:b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br>
            <a:r>
              <a:rPr kumimoji="0" lang="en-US" altLang="en-US" sz="14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Thing </a:t>
            </a:r>
            <a:r>
              <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6</a:t>
            </a:r>
            <a:r>
              <a:rPr lang="en-US" altLang="en-US" sz="1400" dirty="0">
                <a:solidFill>
                  <a:srgbClr val="6897BB"/>
                </a:solidFill>
                <a:latin typeface="Courier New" panose="02070309020205020404" pitchFamily="49" charset="0"/>
                <a:cs typeface="Courier New" panose="02070309020205020404" pitchFamily="49" charset="0"/>
              </a:rPr>
              <a:t> </a:t>
            </a:r>
            <a:r>
              <a:rPr lang="en-US" altLang="en-US" sz="1400" dirty="0">
                <a:solidFill>
                  <a:srgbClr val="A9B7C6"/>
                </a:solidFill>
                <a:latin typeface="Courier New" panose="02070309020205020404" pitchFamily="49" charset="0"/>
                <a:cs typeface="Courier New" panose="02070309020205020404" pitchFamily="49" charset="0"/>
              </a:rPr>
              <a:t>-&gt; sends you back to 1.</a:t>
            </a:r>
            <a:endParaRPr kumimoji="0" lang="en-US" altLang="en-US" sz="14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endParaRPr>
          </a:p>
        </p:txBody>
      </p:sp>
      <p:sp>
        <p:nvSpPr>
          <p:cNvPr id="8" name="TextBox 7"/>
          <p:cNvSpPr txBox="1"/>
          <p:nvPr/>
        </p:nvSpPr>
        <p:spPr>
          <a:xfrm>
            <a:off x="970029" y="5208986"/>
            <a:ext cx="7687489" cy="830997"/>
          </a:xfrm>
          <a:prstGeom prst="rect">
            <a:avLst/>
          </a:prstGeom>
          <a:noFill/>
        </p:spPr>
        <p:txBody>
          <a:bodyPr wrap="none" rtlCol="0">
            <a:spAutoFit/>
          </a:bodyPr>
          <a:lstStyle/>
          <a:p>
            <a:pPr algn="ctr"/>
            <a:r>
              <a:rPr lang="en-US" sz="2400" dirty="0"/>
              <a:t>One of the biggest consequences of this is:</a:t>
            </a:r>
          </a:p>
          <a:p>
            <a:pPr algn="ctr"/>
            <a:r>
              <a:rPr lang="en-US" sz="2400" dirty="0"/>
              <a:t>Variables and Objects must be declared before being called.</a:t>
            </a:r>
          </a:p>
        </p:txBody>
      </p:sp>
    </p:spTree>
    <p:extLst>
      <p:ext uri="{BB962C8B-B14F-4D97-AF65-F5344CB8AC3E}">
        <p14:creationId xmlns:p14="http://schemas.microsoft.com/office/powerpoint/2010/main" val="1913477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12</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GO!                                                       </a:t>
            </a:r>
            <a:r>
              <a:rPr lang="en-US" sz="2400" dirty="0"/>
              <a:t>M2.1</a:t>
            </a:r>
            <a:endParaRPr lang="en-US" sz="4400" dirty="0"/>
          </a:p>
        </p:txBody>
      </p:sp>
      <p:sp>
        <p:nvSpPr>
          <p:cNvPr id="3" name="TextBox 2"/>
          <p:cNvSpPr txBox="1"/>
          <p:nvPr/>
        </p:nvSpPr>
        <p:spPr>
          <a:xfrm>
            <a:off x="467590" y="1348375"/>
            <a:ext cx="8626657" cy="2308324"/>
          </a:xfrm>
          <a:prstGeom prst="rect">
            <a:avLst/>
          </a:prstGeom>
          <a:noFill/>
        </p:spPr>
        <p:txBody>
          <a:bodyPr wrap="none" rtlCol="0">
            <a:spAutoFit/>
          </a:bodyPr>
          <a:lstStyle/>
          <a:p>
            <a:r>
              <a:rPr lang="en-US" sz="2400" dirty="0"/>
              <a:t>Let’s get started and code our first program!</a:t>
            </a:r>
          </a:p>
          <a:p>
            <a:endParaRPr lang="en-US" sz="2400" dirty="0"/>
          </a:p>
          <a:p>
            <a:r>
              <a:rPr lang="en-US" sz="2400" dirty="0"/>
              <a:t>It is customary when learning code that the first program you </a:t>
            </a:r>
          </a:p>
          <a:p>
            <a:r>
              <a:rPr lang="en-US" sz="2400" dirty="0"/>
              <a:t>write prints “hello, world” (or some variation) to the screen. </a:t>
            </a:r>
          </a:p>
          <a:p>
            <a:r>
              <a:rPr lang="en-US" sz="2400" dirty="0"/>
              <a:t>It’s an homage to the early days of “C” and is used to run a general </a:t>
            </a:r>
          </a:p>
          <a:p>
            <a:r>
              <a:rPr lang="en-US" sz="2400" dirty="0"/>
              <a:t>test to make sure everything is working correctly.</a:t>
            </a:r>
          </a:p>
        </p:txBody>
      </p:sp>
      <p:sp>
        <p:nvSpPr>
          <p:cNvPr id="6" name="Rectangle 1"/>
          <p:cNvSpPr>
            <a:spLocks noChangeArrowheads="1"/>
          </p:cNvSpPr>
          <p:nvPr/>
        </p:nvSpPr>
        <p:spPr bwMode="auto">
          <a:xfrm>
            <a:off x="2445943" y="4382176"/>
            <a:ext cx="4480714" cy="52322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print </a:t>
            </a:r>
            <a:r>
              <a:rPr kumimoji="0" lang="en-US" altLang="en-US" sz="2800" b="0" i="0" u="none" strike="noStrike" cap="none" normalizeH="0" baseline="0" dirty="0">
                <a:ln>
                  <a:noFill/>
                </a:ln>
                <a:solidFill>
                  <a:srgbClr val="A5C261"/>
                </a:solidFill>
                <a:effectLst/>
                <a:latin typeface="Courier New" panose="02070309020205020404" pitchFamily="49" charset="0"/>
                <a:cs typeface="Courier New" panose="02070309020205020404" pitchFamily="49" charset="0"/>
              </a:rPr>
              <a:t>"hello, world“</a:t>
            </a:r>
            <a:endParaRPr kumimoji="0" lang="en-US" altLang="en-US" sz="6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8479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13</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4021279" y="2788805"/>
            <a:ext cx="1143000" cy="1325563"/>
          </a:xfrm>
        </p:spPr>
        <p:txBody>
          <a:bodyPr>
            <a:normAutofit/>
          </a:bodyPr>
          <a:lstStyle/>
          <a:p>
            <a:r>
              <a:rPr lang="en-US" sz="4400" dirty="0"/>
              <a:t>Fin.</a:t>
            </a:r>
          </a:p>
        </p:txBody>
      </p:sp>
    </p:spTree>
    <p:extLst>
      <p:ext uri="{BB962C8B-B14F-4D97-AF65-F5344CB8AC3E}">
        <p14:creationId xmlns:p14="http://schemas.microsoft.com/office/powerpoint/2010/main" val="23317343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14</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Variables &amp; Operators            </a:t>
            </a:r>
            <a:r>
              <a:rPr lang="en-US" sz="2400" dirty="0"/>
              <a:t>M2.2</a:t>
            </a:r>
            <a:endParaRPr lang="en-US" sz="4400" dirty="0"/>
          </a:p>
        </p:txBody>
      </p:sp>
      <p:graphicFrame>
        <p:nvGraphicFramePr>
          <p:cNvPr id="2" name="Object 1"/>
          <p:cNvGraphicFramePr>
            <a:graphicFrameLocks noChangeAspect="1"/>
          </p:cNvGraphicFramePr>
          <p:nvPr>
            <p:extLst>
              <p:ext uri="{D42A27DB-BD31-4B8C-83A1-F6EECF244321}">
                <p14:modId xmlns:p14="http://schemas.microsoft.com/office/powerpoint/2010/main" val="2694678515"/>
              </p:ext>
            </p:extLst>
          </p:nvPr>
        </p:nvGraphicFramePr>
        <p:xfrm>
          <a:off x="7679559" y="1016804"/>
          <a:ext cx="1290270" cy="870932"/>
        </p:xfrm>
        <a:graphic>
          <a:graphicData uri="http://schemas.openxmlformats.org/presentationml/2006/ole">
            <mc:AlternateContent xmlns:mc="http://schemas.openxmlformats.org/markup-compatibility/2006">
              <mc:Choice xmlns:v="urn:schemas-microsoft-com:vml" Requires="v">
                <p:oleObj spid="_x0000_s7204" name="Packager Shell Object" showAsIcon="1" r:id="rId4" imgW="1015560" imgH="685800" progId="Package">
                  <p:embed/>
                </p:oleObj>
              </mc:Choice>
              <mc:Fallback>
                <p:oleObj name="Packager Shell Object" showAsIcon="1" r:id="rId4" imgW="1015560" imgH="685800" progId="Package">
                  <p:embed/>
                  <p:pic>
                    <p:nvPicPr>
                      <p:cNvPr id="0" name=""/>
                      <p:cNvPicPr/>
                      <p:nvPr/>
                    </p:nvPicPr>
                    <p:blipFill>
                      <a:blip r:embed="rId5"/>
                      <a:stretch>
                        <a:fillRect/>
                      </a:stretch>
                    </p:blipFill>
                    <p:spPr>
                      <a:xfrm>
                        <a:off x="7679559" y="1016804"/>
                        <a:ext cx="1290270" cy="870932"/>
                      </a:xfrm>
                      <a:prstGeom prst="rect">
                        <a:avLst/>
                      </a:prstGeom>
                    </p:spPr>
                  </p:pic>
                </p:oleObj>
              </mc:Fallback>
            </mc:AlternateContent>
          </a:graphicData>
        </a:graphic>
      </p:graphicFrame>
      <p:sp>
        <p:nvSpPr>
          <p:cNvPr id="3" name="TextBox 2"/>
          <p:cNvSpPr txBox="1"/>
          <p:nvPr/>
        </p:nvSpPr>
        <p:spPr>
          <a:xfrm>
            <a:off x="431842" y="4599933"/>
            <a:ext cx="1215397" cy="369332"/>
          </a:xfrm>
          <a:prstGeom prst="rect">
            <a:avLst/>
          </a:prstGeom>
          <a:noFill/>
        </p:spPr>
        <p:txBody>
          <a:bodyPr wrap="none" rtlCol="0">
            <a:spAutoFit/>
          </a:bodyPr>
          <a:lstStyle/>
          <a:p>
            <a:r>
              <a:rPr lang="en-US" dirty="0"/>
              <a:t>Operators:</a:t>
            </a:r>
          </a:p>
        </p:txBody>
      </p:sp>
      <p:sp>
        <p:nvSpPr>
          <p:cNvPr id="6" name="Rectangle 4"/>
          <p:cNvSpPr>
            <a:spLocks noChangeArrowheads="1"/>
          </p:cNvSpPr>
          <p:nvPr/>
        </p:nvSpPr>
        <p:spPr bwMode="auto">
          <a:xfrm>
            <a:off x="1011976" y="5060104"/>
            <a:ext cx="2068112"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5C261"/>
                </a:solidFill>
                <a:effectLst/>
                <a:latin typeface="Courier New" pitchFamily="49" charset="0"/>
                <a:cs typeface="Courier New" pitchFamily="49" charset="0"/>
              </a:rPr>
              <a:t>+, -, *, /, %</a:t>
            </a:r>
            <a:endParaRPr kumimoji="0" lang="en-US" altLang="en-US" sz="4400" b="0" i="0" u="none" strike="noStrike" cap="none" normalizeH="0" baseline="0" dirty="0">
              <a:ln>
                <a:noFill/>
              </a:ln>
              <a:solidFill>
                <a:schemeClr val="tx1"/>
              </a:solidFill>
              <a:effectLst/>
              <a:latin typeface="Arial" pitchFamily="34" charset="0"/>
              <a:cs typeface="Arial" pitchFamily="34" charset="0"/>
            </a:endParaRPr>
          </a:p>
        </p:txBody>
      </p:sp>
      <p:sp>
        <p:nvSpPr>
          <p:cNvPr id="7" name="Rectangle 4"/>
          <p:cNvSpPr>
            <a:spLocks noChangeArrowheads="1"/>
          </p:cNvSpPr>
          <p:nvPr/>
        </p:nvSpPr>
        <p:spPr bwMode="auto">
          <a:xfrm>
            <a:off x="3567325" y="5070226"/>
            <a:ext cx="1036914"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5C261"/>
                </a:solidFill>
                <a:effectLst/>
                <a:latin typeface="Courier New" pitchFamily="49" charset="0"/>
                <a:cs typeface="Courier New" pitchFamily="49" charset="0"/>
              </a:rPr>
              <a:t>AND OR</a:t>
            </a:r>
            <a:endParaRPr kumimoji="0" lang="en-US" altLang="en-US" sz="4400" b="0" i="0" u="none" strike="noStrike" cap="none" normalizeH="0" baseline="0" dirty="0">
              <a:ln>
                <a:noFill/>
              </a:ln>
              <a:solidFill>
                <a:schemeClr val="tx1"/>
              </a:solidFill>
              <a:effectLst/>
              <a:latin typeface="Arial" pitchFamily="34" charset="0"/>
              <a:cs typeface="Arial" pitchFamily="34" charset="0"/>
            </a:endParaRPr>
          </a:p>
        </p:txBody>
      </p:sp>
      <p:sp>
        <p:nvSpPr>
          <p:cNvPr id="12" name="TextBox 11"/>
          <p:cNvSpPr txBox="1"/>
          <p:nvPr/>
        </p:nvSpPr>
        <p:spPr>
          <a:xfrm>
            <a:off x="5639891" y="1184561"/>
            <a:ext cx="1179169" cy="769441"/>
          </a:xfrm>
          <a:prstGeom prst="rect">
            <a:avLst/>
          </a:prstGeom>
          <a:noFill/>
        </p:spPr>
        <p:txBody>
          <a:bodyPr wrap="none" rtlCol="0">
            <a:spAutoFit/>
          </a:bodyPr>
          <a:lstStyle/>
          <a:p>
            <a:r>
              <a:rPr lang="en-US" sz="4400" dirty="0"/>
              <a:t>1337</a:t>
            </a:r>
          </a:p>
        </p:txBody>
      </p:sp>
      <p:sp>
        <p:nvSpPr>
          <p:cNvPr id="11" name="Rectangle 7"/>
          <p:cNvSpPr>
            <a:spLocks noChangeArrowheads="1"/>
          </p:cNvSpPr>
          <p:nvPr/>
        </p:nvSpPr>
        <p:spPr bwMode="auto">
          <a:xfrm>
            <a:off x="5091476" y="4921603"/>
            <a:ext cx="2799947" cy="64633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b="0" i="0" u="none" strike="noStrike" cap="none" normalizeH="0" baseline="0" dirty="0">
                <a:ln>
                  <a:noFill/>
                </a:ln>
                <a:solidFill>
                  <a:srgbClr val="A5C261"/>
                </a:solidFill>
                <a:effectLst/>
                <a:latin typeface="Courier New" pitchFamily="49" charset="0"/>
                <a:cs typeface="Courier New" pitchFamily="49" charset="0"/>
              </a:rPr>
              <a:t>=, ==, </a:t>
            </a:r>
            <a:r>
              <a:rPr lang="en-US" altLang="en-US" dirty="0">
                <a:solidFill>
                  <a:srgbClr val="A5C261"/>
                </a:solidFill>
                <a:latin typeface="Courier New" pitchFamily="49" charset="0"/>
                <a:cs typeface="Courier New" pitchFamily="49" charset="0"/>
              </a:rPr>
              <a:t>&gt;, &lt;,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 !, !=, +=, -=, </a:t>
            </a:r>
            <a:r>
              <a:rPr lang="en-US" altLang="en-US" dirty="0">
                <a:solidFill>
                  <a:srgbClr val="A5C261"/>
                </a:solidFill>
                <a:latin typeface="Courier New" pitchFamily="49" charset="0"/>
                <a:cs typeface="Courier New" pitchFamily="49" charset="0"/>
              </a:rPr>
              <a:t>&gt;=, &lt;=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14" name="Rectangle 4"/>
          <p:cNvSpPr>
            <a:spLocks noChangeArrowheads="1"/>
          </p:cNvSpPr>
          <p:nvPr/>
        </p:nvSpPr>
        <p:spPr bwMode="auto">
          <a:xfrm>
            <a:off x="3409418" y="1276399"/>
            <a:ext cx="2115488" cy="738664"/>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rgbClr val="A5C261"/>
                </a:solidFill>
                <a:effectLst/>
                <a:latin typeface="Courier New" pitchFamily="49" charset="0"/>
                <a:cs typeface="Courier New" pitchFamily="49" charset="0"/>
              </a:rPr>
              <a:t>int</a:t>
            </a:r>
            <a:r>
              <a:rPr kumimoji="0" lang="en-US" altLang="en-US" sz="1400" b="0" i="0" u="none" strike="noStrike" cap="none" normalizeH="0" baseline="0" dirty="0">
                <a:ln>
                  <a:noFill/>
                </a:ln>
                <a:solidFill>
                  <a:srgbClr val="A5C261"/>
                </a:solidFill>
                <a:effectLst/>
                <a:latin typeface="Courier New" pitchFamily="49" charset="0"/>
                <a:cs typeface="Courier New" pitchFamily="49" charset="0"/>
              </a:rPr>
              <a:t>()</a:t>
            </a:r>
          </a:p>
          <a:p>
            <a:pPr marL="0" marR="0" lvl="0" indent="0" algn="l" defTabSz="914400" rtl="0" eaLnBrk="1" fontAlgn="base" latinLnBrk="0" hangingPunct="1">
              <a:lnSpc>
                <a:spcPct val="100000"/>
              </a:lnSpc>
              <a:spcBef>
                <a:spcPct val="0"/>
              </a:spcBef>
              <a:spcAft>
                <a:spcPct val="0"/>
              </a:spcAft>
              <a:buClrTx/>
              <a:buSzTx/>
              <a:buFontTx/>
              <a:buNone/>
              <a:tabLst/>
            </a:pPr>
            <a:r>
              <a:rPr lang="en-US" altLang="en-US" sz="1400" dirty="0">
                <a:solidFill>
                  <a:srgbClr val="A5C261"/>
                </a:solidFill>
                <a:latin typeface="Courier New" pitchFamily="49" charset="0"/>
                <a:cs typeface="Courier New" pitchFamily="49" charset="0"/>
              </a:rPr>
              <a:t>        vs</a:t>
            </a:r>
            <a:endParaRPr kumimoji="0" lang="en-US" altLang="en-US" sz="1400" b="0" i="0" u="none" strike="noStrike" cap="none" normalizeH="0" baseline="0" dirty="0">
              <a:ln>
                <a:noFill/>
              </a:ln>
              <a:solidFill>
                <a:srgbClr val="A5C261"/>
              </a:solidFill>
              <a:effectLst/>
              <a:latin typeface="Courier New" pitchFamily="49" charset="0"/>
              <a:cs typeface="Courier New" pitchFamily="49" charset="0"/>
            </a:endParaRPr>
          </a:p>
          <a:p>
            <a:pPr marL="0" marR="0" lvl="0" indent="0" algn="l" defTabSz="914400" rtl="0" eaLnBrk="1" fontAlgn="base" latinLnBrk="0" hangingPunct="1">
              <a:lnSpc>
                <a:spcPct val="100000"/>
              </a:lnSpc>
              <a:spcBef>
                <a:spcPct val="0"/>
              </a:spcBef>
              <a:spcAft>
                <a:spcPct val="0"/>
              </a:spcAft>
              <a:buClrTx/>
              <a:buSzTx/>
              <a:buFontTx/>
              <a:buNone/>
              <a:tabLst/>
            </a:pPr>
            <a:r>
              <a:rPr lang="en-US" altLang="en-US" sz="1400" dirty="0">
                <a:solidFill>
                  <a:srgbClr val="A5C261"/>
                </a:solidFill>
                <a:latin typeface="Courier New" pitchFamily="49" charset="0"/>
                <a:cs typeface="Courier New" pitchFamily="49" charset="0"/>
              </a:rPr>
              <a:t>	    </a:t>
            </a:r>
            <a:r>
              <a:rPr lang="en-US" altLang="en-US" sz="1400" dirty="0" err="1">
                <a:solidFill>
                  <a:srgbClr val="A5C261"/>
                </a:solidFill>
                <a:latin typeface="Courier New" pitchFamily="49" charset="0"/>
                <a:cs typeface="Courier New" pitchFamily="49" charset="0"/>
              </a:rPr>
              <a:t>str</a:t>
            </a:r>
            <a:r>
              <a:rPr lang="en-US" altLang="en-US" sz="1400" dirty="0">
                <a:solidFill>
                  <a:srgbClr val="A5C261"/>
                </a:solidFill>
                <a:latin typeface="Courier New" pitchFamily="49" charset="0"/>
                <a:cs typeface="Courier New" pitchFamily="49" charset="0"/>
              </a:rPr>
              <a:t>()</a:t>
            </a:r>
            <a:endParaRPr kumimoji="0" lang="en-US" altLang="en-US" sz="3600" b="0" i="0" u="none" strike="noStrike" cap="none" normalizeH="0" baseline="0" dirty="0">
              <a:ln>
                <a:noFill/>
              </a:ln>
              <a:solidFill>
                <a:schemeClr val="tx1"/>
              </a:solidFill>
              <a:effectLst/>
              <a:latin typeface="Arial" pitchFamily="34" charset="0"/>
              <a:cs typeface="Arial" pitchFamily="34" charset="0"/>
            </a:endParaRPr>
          </a:p>
        </p:txBody>
      </p:sp>
      <p:sp>
        <p:nvSpPr>
          <p:cNvPr id="15" name="TextBox 14"/>
          <p:cNvSpPr txBox="1"/>
          <p:nvPr/>
        </p:nvSpPr>
        <p:spPr>
          <a:xfrm>
            <a:off x="431842" y="2723460"/>
            <a:ext cx="1127232" cy="369332"/>
          </a:xfrm>
          <a:prstGeom prst="rect">
            <a:avLst/>
          </a:prstGeom>
          <a:noFill/>
        </p:spPr>
        <p:txBody>
          <a:bodyPr wrap="none" rtlCol="0">
            <a:spAutoFit/>
          </a:bodyPr>
          <a:lstStyle/>
          <a:p>
            <a:r>
              <a:rPr lang="en-US" dirty="0"/>
              <a:t>Variables:</a:t>
            </a:r>
          </a:p>
        </p:txBody>
      </p:sp>
      <p:sp>
        <p:nvSpPr>
          <p:cNvPr id="13" name="Rectangle 9"/>
          <p:cNvSpPr>
            <a:spLocks noChangeArrowheads="1"/>
          </p:cNvSpPr>
          <p:nvPr/>
        </p:nvSpPr>
        <p:spPr bwMode="auto">
          <a:xfrm>
            <a:off x="1011976" y="3204957"/>
            <a:ext cx="5836854" cy="64633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a = </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2</a:t>
            </a:r>
            <a:br>
              <a:rPr kumimoji="0" lang="en-US" altLang="en-US" b="0" i="0" u="none" strike="noStrike" cap="none" normalizeH="0" baseline="0" dirty="0">
                <a:ln>
                  <a:noFill/>
                </a:ln>
                <a:solidFill>
                  <a:srgbClr val="6897BB"/>
                </a:solidFill>
                <a:effectLst/>
                <a:latin typeface="Courier New" pitchFamily="49" charset="0"/>
                <a:cs typeface="Courier New" pitchFamily="49" charset="0"/>
              </a:rPr>
            </a:br>
            <a:r>
              <a:rPr kumimoji="0" lang="en-US" altLang="en-US" b="0" i="0" u="none" strike="noStrike" cap="none" normalizeH="0" baseline="0" dirty="0">
                <a:ln>
                  <a:noFill/>
                </a:ln>
                <a:solidFill>
                  <a:srgbClr val="A9B7C6"/>
                </a:solidFill>
                <a:effectLst/>
                <a:latin typeface="Courier New" pitchFamily="49" charset="0"/>
                <a:cs typeface="Courier New" pitchFamily="49" charset="0"/>
              </a:rPr>
              <a:t>x =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"24th letter of the English alphabet"</a:t>
            </a:r>
            <a:endParaRPr kumimoji="0" lang="en-US" altLang="en-US" sz="4400" b="0" i="0" u="none" strike="noStrike" cap="none" normalizeH="0" baseline="0" dirty="0">
              <a:ln>
                <a:noFill/>
              </a:ln>
              <a:solidFill>
                <a:schemeClr val="tx1"/>
              </a:solidFill>
              <a:effectLst/>
              <a:latin typeface="Arial" pitchFamily="34" charset="0"/>
              <a:cs typeface="Arial" pitchFamily="34" charset="0"/>
            </a:endParaRPr>
          </a:p>
        </p:txBody>
      </p:sp>
      <p:sp>
        <p:nvSpPr>
          <p:cNvPr id="8" name="Rectangle 7"/>
          <p:cNvSpPr/>
          <p:nvPr/>
        </p:nvSpPr>
        <p:spPr>
          <a:xfrm>
            <a:off x="3172840" y="3986593"/>
            <a:ext cx="1798890" cy="523220"/>
          </a:xfrm>
          <a:prstGeom prst="rect">
            <a:avLst/>
          </a:prstGeom>
        </p:spPr>
        <p:txBody>
          <a:bodyPr wrap="none">
            <a:spAutoFit/>
          </a:bodyPr>
          <a:lstStyle/>
          <a:p>
            <a:r>
              <a:rPr lang="en-US" sz="2800" dirty="0" err="1"/>
              <a:t>camelBack</a:t>
            </a:r>
            <a:endParaRPr lang="en-US" sz="2800" dirty="0"/>
          </a:p>
        </p:txBody>
      </p:sp>
      <p:grpSp>
        <p:nvGrpSpPr>
          <p:cNvPr id="10" name="Group 9"/>
          <p:cNvGrpSpPr/>
          <p:nvPr/>
        </p:nvGrpSpPr>
        <p:grpSpPr>
          <a:xfrm>
            <a:off x="880169" y="1107652"/>
            <a:ext cx="2478512" cy="964827"/>
            <a:chOff x="952906" y="1107652"/>
            <a:chExt cx="2478512" cy="964827"/>
          </a:xfrm>
        </p:grpSpPr>
        <p:pic>
          <p:nvPicPr>
            <p:cNvPr id="7173" name="Picture 5" descr="Z:\DropBox\School\Northwestern\Intro to Python\String.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25032" y="1107652"/>
              <a:ext cx="2206386" cy="96482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952906" y="1176993"/>
              <a:ext cx="2393482" cy="369332"/>
            </a:xfrm>
            <a:prstGeom prst="rect">
              <a:avLst/>
            </a:prstGeom>
          </p:spPr>
          <p:txBody>
            <a:bodyPr wrap="square">
              <a:spAutoFit/>
            </a:bodyPr>
            <a:lstStyle/>
            <a:p>
              <a:r>
                <a:rPr lang="en-US" altLang="en-US" dirty="0">
                  <a:solidFill>
                    <a:srgbClr val="A5C261"/>
                  </a:solidFill>
                  <a:latin typeface="Courier New" pitchFamily="49" charset="0"/>
                  <a:cs typeface="Courier New" pitchFamily="49" charset="0"/>
                </a:rPr>
                <a:t>“              "</a:t>
              </a:r>
              <a:endParaRPr lang="en-US" dirty="0"/>
            </a:p>
          </p:txBody>
        </p:sp>
      </p:grpSp>
      <p:sp>
        <p:nvSpPr>
          <p:cNvPr id="18" name="Rectangle 4"/>
          <p:cNvSpPr>
            <a:spLocks noChangeArrowheads="1"/>
          </p:cNvSpPr>
          <p:nvPr/>
        </p:nvSpPr>
        <p:spPr bwMode="auto">
          <a:xfrm>
            <a:off x="3172840" y="5999971"/>
            <a:ext cx="163429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5C261"/>
                </a:solidFill>
                <a:effectLst/>
                <a:latin typeface="Courier New" pitchFamily="49" charset="0"/>
                <a:cs typeface="Courier New" pitchFamily="49" charset="0"/>
              </a:rPr>
              <a:t># COMMENTS</a:t>
            </a:r>
            <a:endParaRPr kumimoji="0" lang="en-US" altLang="en-US" sz="4400"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49669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P spid="7" grpId="0" animBg="1"/>
      <p:bldP spid="11" grpId="0" animBg="1"/>
      <p:bldP spid="15" grpId="0"/>
      <p:bldP spid="13" grpId="0" animBg="1"/>
      <p:bldP spid="8" grpId="0"/>
      <p:bldP spid="1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15</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Lists and Indexing                    </a:t>
            </a:r>
            <a:r>
              <a:rPr lang="en-US" sz="2400" dirty="0"/>
              <a:t>M2.3</a:t>
            </a:r>
            <a:endParaRPr lang="en-US" sz="4400" dirty="0"/>
          </a:p>
        </p:txBody>
      </p:sp>
      <p:sp>
        <p:nvSpPr>
          <p:cNvPr id="2" name="Rectangle 1"/>
          <p:cNvSpPr>
            <a:spLocks noChangeArrowheads="1"/>
          </p:cNvSpPr>
          <p:nvPr/>
        </p:nvSpPr>
        <p:spPr bwMode="auto">
          <a:xfrm>
            <a:off x="761250" y="892588"/>
            <a:ext cx="294183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List =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's'</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1</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'b'</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2</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3" name="Rectangle 2"/>
          <p:cNvSpPr>
            <a:spLocks noChangeArrowheads="1"/>
          </p:cNvSpPr>
          <p:nvPr/>
        </p:nvSpPr>
        <p:spPr bwMode="auto">
          <a:xfrm>
            <a:off x="115502" y="1802436"/>
            <a:ext cx="8925392" cy="2800767"/>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effectLst/>
                <a:cs typeface="Courier New" pitchFamily="49" charset="0"/>
              </a:rPr>
              <a:t>Indexing: Things to remember</a:t>
            </a:r>
          </a:p>
          <a:p>
            <a:pPr marL="0" marR="0" lvl="0" indent="0" algn="l" defTabSz="914400" rtl="0" eaLnBrk="1" fontAlgn="base" latinLnBrk="0" hangingPunct="1">
              <a:lnSpc>
                <a:spcPct val="100000"/>
              </a:lnSpc>
              <a:spcBef>
                <a:spcPct val="0"/>
              </a:spcBef>
              <a:spcAft>
                <a:spcPct val="0"/>
              </a:spcAft>
              <a:buClrTx/>
              <a:buSzTx/>
              <a:buFontTx/>
              <a:buNone/>
              <a:tabLst/>
            </a:pPr>
            <a:endParaRPr lang="en-US" altLang="en-US" sz="1600" dirty="0">
              <a:cs typeface="Courier New" pitchFamily="49" charset="0"/>
            </a:endParaRPr>
          </a:p>
          <a:p>
            <a:pPr marL="342900" marR="0" lvl="0" indent="-342900" algn="l" defTabSz="914400" rtl="0" eaLnBrk="1" fontAlgn="base" latinLnBrk="0" hangingPunct="1">
              <a:lnSpc>
                <a:spcPct val="100000"/>
              </a:lnSpc>
              <a:spcBef>
                <a:spcPct val="0"/>
              </a:spcBef>
              <a:spcAft>
                <a:spcPct val="0"/>
              </a:spcAft>
              <a:buClrTx/>
              <a:buSzTx/>
              <a:buFont typeface="+mj-lt"/>
              <a:buAutoNum type="arabicPeriod"/>
              <a:tabLst/>
            </a:pPr>
            <a:r>
              <a:rPr kumimoji="0" lang="en-US" altLang="en-US" sz="1600" b="0" i="0" u="none" strike="noStrike" cap="none" normalizeH="0" baseline="0" dirty="0">
                <a:ln>
                  <a:noFill/>
                </a:ln>
                <a:effectLst/>
                <a:cs typeface="Courier New" pitchFamily="49" charset="0"/>
              </a:rPr>
              <a:t>Python is base 0 (Zero) which means that the first item in any list is in position 0, not 1!</a:t>
            </a:r>
            <a:br>
              <a:rPr kumimoji="0" lang="en-US" altLang="en-US" sz="1600" b="0" i="0" u="none" strike="noStrike" cap="none" normalizeH="0" baseline="0" dirty="0">
                <a:ln>
                  <a:noFill/>
                </a:ln>
                <a:effectLst/>
                <a:cs typeface="Courier New" pitchFamily="49" charset="0"/>
              </a:rPr>
            </a:br>
            <a:r>
              <a:rPr kumimoji="0" lang="en-US" altLang="en-US" sz="1600" b="0" i="0" u="none" strike="noStrike" cap="none" normalizeH="0" baseline="0" dirty="0">
                <a:ln>
                  <a:noFill/>
                </a:ln>
                <a:effectLst/>
                <a:cs typeface="Courier New" pitchFamily="49" charset="0"/>
              </a:rPr>
              <a:t>   So a list with 10 items looks like this in terms of index position [0,1,2,3,4,5,6,7,8,9]. </a:t>
            </a:r>
            <a:br>
              <a:rPr kumimoji="0" lang="en-US" altLang="en-US" sz="1600" b="0" i="0" u="none" strike="noStrike" cap="none" normalizeH="0" baseline="0" dirty="0">
                <a:ln>
                  <a:noFill/>
                </a:ln>
                <a:effectLst/>
                <a:cs typeface="Courier New" pitchFamily="49" charset="0"/>
              </a:rPr>
            </a:br>
            <a:endParaRPr kumimoji="0" lang="en-US" altLang="en-US" sz="1600" b="0" i="0" u="none" strike="noStrike" cap="none" normalizeH="0" baseline="0" dirty="0">
              <a:ln>
                <a:noFill/>
              </a:ln>
              <a:effectLst/>
              <a:cs typeface="Courier New" pitchFamily="49" charset="0"/>
            </a:endParaRPr>
          </a:p>
          <a:p>
            <a:pPr marL="342900" marR="0" lvl="0" indent="-342900" algn="l" defTabSz="914400" rtl="0" eaLnBrk="1" fontAlgn="base" latinLnBrk="0" hangingPunct="1">
              <a:lnSpc>
                <a:spcPct val="100000"/>
              </a:lnSpc>
              <a:spcBef>
                <a:spcPct val="0"/>
              </a:spcBef>
              <a:spcAft>
                <a:spcPct val="0"/>
              </a:spcAft>
              <a:buClrTx/>
              <a:buSzTx/>
              <a:buFont typeface="+mj-lt"/>
              <a:buAutoNum type="arabicPeriod"/>
              <a:tabLst/>
            </a:pPr>
            <a:r>
              <a:rPr kumimoji="0" lang="en-US" altLang="en-US" sz="1600" b="0" i="0" u="none" strike="noStrike" cap="none" normalizeH="0" baseline="0" dirty="0">
                <a:ln>
                  <a:noFill/>
                </a:ln>
                <a:effectLst/>
                <a:cs typeface="Courier New" pitchFamily="49" charset="0"/>
              </a:rPr>
              <a:t>Python is a non-inclusive counter. Meaning, it starts from the number you indicate, and goes up </a:t>
            </a:r>
            <a:br>
              <a:rPr kumimoji="0" lang="en-US" altLang="en-US" sz="1600" b="0" i="0" u="none" strike="noStrike" cap="none" normalizeH="0" baseline="0" dirty="0">
                <a:ln>
                  <a:noFill/>
                </a:ln>
                <a:effectLst/>
                <a:cs typeface="Courier New" pitchFamily="49" charset="0"/>
              </a:rPr>
            </a:br>
            <a:r>
              <a:rPr kumimoji="0" lang="en-US" altLang="en-US" sz="1600" b="0" i="0" u="none" strike="noStrike" cap="none" normalizeH="0" baseline="0" dirty="0">
                <a:ln>
                  <a:noFill/>
                </a:ln>
                <a:effectLst/>
                <a:cs typeface="Courier New" pitchFamily="49" charset="0"/>
              </a:rPr>
              <a:t>     *BUT NOT INCLUDING*</a:t>
            </a:r>
            <a:r>
              <a:rPr lang="en-US" altLang="en-US" sz="1600" dirty="0">
                <a:cs typeface="Courier New" pitchFamily="49" charset="0"/>
              </a:rPr>
              <a:t> </a:t>
            </a:r>
            <a:r>
              <a:rPr kumimoji="0" lang="en-US" altLang="en-US" sz="1600" b="0" i="0" u="none" strike="noStrike" cap="none" normalizeH="0" baseline="0" dirty="0">
                <a:ln>
                  <a:noFill/>
                </a:ln>
                <a:effectLst/>
                <a:cs typeface="Courier New" pitchFamily="49" charset="0"/>
              </a:rPr>
              <a:t>the end number. </a:t>
            </a:r>
            <a:br>
              <a:rPr kumimoji="0" lang="en-US" altLang="en-US" sz="1600" b="0" i="0" u="none" strike="noStrike" cap="none" normalizeH="0" baseline="0" dirty="0">
                <a:ln>
                  <a:noFill/>
                </a:ln>
                <a:effectLst/>
                <a:cs typeface="Courier New" pitchFamily="49" charset="0"/>
              </a:rPr>
            </a:br>
            <a:r>
              <a:rPr kumimoji="0" lang="en-US" altLang="en-US" sz="1600" b="0" i="0" u="none" strike="noStrike" cap="none" normalizeH="0" baseline="0" dirty="0">
                <a:ln>
                  <a:noFill/>
                </a:ln>
                <a:effectLst/>
                <a:cs typeface="Courier New" pitchFamily="49" charset="0"/>
              </a:rPr>
              <a:t/>
            </a:r>
            <a:br>
              <a:rPr kumimoji="0" lang="en-US" altLang="en-US" sz="1600" b="0" i="0" u="none" strike="noStrike" cap="none" normalizeH="0" baseline="0" dirty="0">
                <a:ln>
                  <a:noFill/>
                </a:ln>
                <a:effectLst/>
                <a:cs typeface="Courier New" pitchFamily="49" charset="0"/>
              </a:rPr>
            </a:br>
            <a:r>
              <a:rPr kumimoji="0" lang="en-US" altLang="en-US" sz="1600" b="0" i="0" u="none" strike="noStrike" cap="none" normalizeH="0" baseline="0" dirty="0">
                <a:ln>
                  <a:noFill/>
                </a:ln>
                <a:effectLst/>
                <a:cs typeface="Courier New" pitchFamily="49" charset="0"/>
              </a:rPr>
              <a:t>     For example: telling Python to count from 1 to 10 </a:t>
            </a:r>
            <a:r>
              <a:rPr kumimoji="0" lang="en-US" altLang="en-US" sz="1600" b="0" i="0" u="none" strike="noStrike" cap="none" normalizeH="0" dirty="0">
                <a:ln>
                  <a:noFill/>
                </a:ln>
                <a:effectLst/>
                <a:cs typeface="Courier New" pitchFamily="49" charset="0"/>
              </a:rPr>
              <a:t>                                  </a:t>
            </a:r>
            <a:r>
              <a:rPr kumimoji="0" lang="en-US" altLang="en-US" sz="1600" b="0" i="0" u="none" strike="noStrike" cap="none" normalizeH="0" baseline="0" dirty="0">
                <a:ln>
                  <a:noFill/>
                </a:ln>
                <a:effectLst/>
                <a:cs typeface="Courier New" pitchFamily="49" charset="0"/>
              </a:rPr>
              <a:t>will yield </a:t>
            </a:r>
            <a:r>
              <a:rPr kumimoji="0" lang="en-US" altLang="en-US" sz="1600" b="0" i="0" u="none" strike="noStrike" cap="none" normalizeH="0" dirty="0">
                <a:ln>
                  <a:noFill/>
                </a:ln>
                <a:effectLst/>
                <a:cs typeface="Courier New" pitchFamily="49" charset="0"/>
              </a:rPr>
              <a:t> </a:t>
            </a:r>
            <a:r>
              <a:rPr kumimoji="0" lang="en-US" altLang="en-US" sz="1600" b="0" i="0" u="none" strike="noStrike" cap="none" normalizeH="0" baseline="0" dirty="0">
                <a:ln>
                  <a:noFill/>
                </a:ln>
                <a:effectLst/>
                <a:cs typeface="Courier New" pitchFamily="49" charset="0"/>
              </a:rPr>
              <a:t>1,2,3,4,5,6,7,8,9</a:t>
            </a:r>
            <a:br>
              <a:rPr kumimoji="0" lang="en-US" altLang="en-US" sz="1600" b="0" i="0" u="none" strike="noStrike" cap="none" normalizeH="0" baseline="0" dirty="0">
                <a:ln>
                  <a:noFill/>
                </a:ln>
                <a:effectLst/>
                <a:cs typeface="Courier New" pitchFamily="49" charset="0"/>
              </a:rPr>
            </a:br>
            <a:endParaRPr kumimoji="0" lang="en-US" altLang="en-US" sz="1600" b="0" i="0" u="none" strike="noStrike" cap="none" normalizeH="0" baseline="0" dirty="0">
              <a:ln>
                <a:noFill/>
              </a:ln>
              <a:effectLst/>
              <a:cs typeface="Courier New" pitchFamily="49" charset="0"/>
            </a:endParaRPr>
          </a:p>
          <a:p>
            <a:pPr marL="342900" marR="0" lvl="0" indent="-342900" algn="l" defTabSz="914400" rtl="0" eaLnBrk="1" fontAlgn="base" latinLnBrk="0" hangingPunct="1">
              <a:lnSpc>
                <a:spcPct val="100000"/>
              </a:lnSpc>
              <a:spcBef>
                <a:spcPct val="0"/>
              </a:spcBef>
              <a:spcAft>
                <a:spcPct val="0"/>
              </a:spcAft>
              <a:buClrTx/>
              <a:buSzTx/>
              <a:buFont typeface="+mj-lt"/>
              <a:buAutoNum type="arabicPeriod"/>
              <a:tabLst/>
            </a:pPr>
            <a:r>
              <a:rPr kumimoji="0" lang="en-US" altLang="en-US" sz="1600" b="0" i="0" u="none" strike="noStrike" cap="none" normalizeH="0" baseline="0" dirty="0">
                <a:ln>
                  <a:noFill/>
                </a:ln>
                <a:effectLst/>
                <a:cs typeface="Courier New" pitchFamily="49" charset="0"/>
              </a:rPr>
              <a:t>In a 2D array (X columns and Y rows), we index ROWS then COLUMNS (Y,X notation). Weird, but so.</a:t>
            </a:r>
            <a:endParaRPr kumimoji="0" lang="en-US" altLang="en-US" sz="4000" b="0" i="0" u="none" strike="noStrike" cap="none" normalizeH="0" baseline="0" dirty="0">
              <a:ln>
                <a:noFill/>
              </a:ln>
              <a:effectLst/>
              <a:cs typeface="Arial" pitchFamily="34" charset="0"/>
            </a:endParaRPr>
          </a:p>
        </p:txBody>
      </p:sp>
      <p:sp>
        <p:nvSpPr>
          <p:cNvPr id="6" name="Rectangle 5"/>
          <p:cNvSpPr>
            <a:spLocks noChangeArrowheads="1"/>
          </p:cNvSpPr>
          <p:nvPr/>
        </p:nvSpPr>
        <p:spPr bwMode="auto">
          <a:xfrm>
            <a:off x="886375" y="4797946"/>
            <a:ext cx="211468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List[0] == </a:t>
            </a:r>
            <a:r>
              <a:rPr lang="en-US" altLang="en-US" dirty="0">
                <a:solidFill>
                  <a:srgbClr val="A5C261"/>
                </a:solidFill>
                <a:latin typeface="Courier New" pitchFamily="49" charset="0"/>
                <a:cs typeface="Courier New" pitchFamily="49" charset="0"/>
              </a:rPr>
              <a:t>'s'</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7" name="Rectangle 6"/>
          <p:cNvSpPr>
            <a:spLocks noChangeArrowheads="1"/>
          </p:cNvSpPr>
          <p:nvPr/>
        </p:nvSpPr>
        <p:spPr bwMode="auto">
          <a:xfrm>
            <a:off x="886374" y="5300939"/>
            <a:ext cx="1976823"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List[-1] == </a:t>
            </a:r>
            <a:r>
              <a:rPr lang="en-US" altLang="en-US" dirty="0">
                <a:solidFill>
                  <a:srgbClr val="6897BB"/>
                </a:solidFill>
                <a:latin typeface="Courier New" pitchFamily="49" charset="0"/>
                <a:cs typeface="Courier New" pitchFamily="49" charset="0"/>
              </a:rPr>
              <a:t>2</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8" name="TextBox 7"/>
          <p:cNvSpPr txBox="1"/>
          <p:nvPr/>
        </p:nvSpPr>
        <p:spPr>
          <a:xfrm>
            <a:off x="3339967" y="4797946"/>
            <a:ext cx="3971280" cy="369332"/>
          </a:xfrm>
          <a:prstGeom prst="rect">
            <a:avLst/>
          </a:prstGeom>
          <a:noFill/>
        </p:spPr>
        <p:txBody>
          <a:bodyPr wrap="none" rtlCol="0">
            <a:spAutoFit/>
          </a:bodyPr>
          <a:lstStyle/>
          <a:p>
            <a:r>
              <a:rPr lang="en-US" dirty="0"/>
              <a:t>Indexing from the beginning (base zero)</a:t>
            </a:r>
          </a:p>
        </p:txBody>
      </p:sp>
      <p:sp>
        <p:nvSpPr>
          <p:cNvPr id="9" name="TextBox 8"/>
          <p:cNvSpPr txBox="1"/>
          <p:nvPr/>
        </p:nvSpPr>
        <p:spPr>
          <a:xfrm>
            <a:off x="3339967" y="5300939"/>
            <a:ext cx="2287806" cy="369332"/>
          </a:xfrm>
          <a:prstGeom prst="rect">
            <a:avLst/>
          </a:prstGeom>
          <a:noFill/>
        </p:spPr>
        <p:txBody>
          <a:bodyPr wrap="none" rtlCol="0">
            <a:spAutoFit/>
          </a:bodyPr>
          <a:lstStyle/>
          <a:p>
            <a:r>
              <a:rPr lang="en-US" dirty="0"/>
              <a:t>Indexing from the end</a:t>
            </a:r>
          </a:p>
        </p:txBody>
      </p:sp>
      <p:sp>
        <p:nvSpPr>
          <p:cNvPr id="10" name="Rectangle 3"/>
          <p:cNvSpPr>
            <a:spLocks noChangeArrowheads="1"/>
          </p:cNvSpPr>
          <p:nvPr/>
        </p:nvSpPr>
        <p:spPr bwMode="auto">
          <a:xfrm>
            <a:off x="770002" y="1332938"/>
            <a:ext cx="7491153"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altLang="en-US" dirty="0">
                <a:solidFill>
                  <a:srgbClr val="A9B7C6"/>
                </a:solidFill>
                <a:latin typeface="Courier New" pitchFamily="49" charset="0"/>
                <a:cs typeface="Courier New" pitchFamily="49" charset="0"/>
              </a:rPr>
              <a:t>2D_Array</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 [[</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1</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2</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3</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4</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5</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6</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err="1">
                <a:ln>
                  <a:noFill/>
                </a:ln>
                <a:solidFill>
                  <a:srgbClr val="A5C261"/>
                </a:solidFill>
                <a:effectLst/>
                <a:latin typeface="Courier New" pitchFamily="49" charset="0"/>
                <a:cs typeface="Courier New" pitchFamily="49" charset="0"/>
              </a:rPr>
              <a:t>j'</a:t>
            </a:r>
            <a:r>
              <a:rPr kumimoji="0" lang="en-US" altLang="en-US" b="0" i="0" u="none" strike="noStrike" cap="none" normalizeH="0" baseline="0" dirty="0" err="1">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err="1">
                <a:ln>
                  <a:noFill/>
                </a:ln>
                <a:solidFill>
                  <a:srgbClr val="A5C261"/>
                </a:solidFill>
                <a:effectLst/>
                <a:latin typeface="Courier New" pitchFamily="49" charset="0"/>
                <a:cs typeface="Courier New" pitchFamily="49" charset="0"/>
              </a:rPr>
              <a:t>'p'</a:t>
            </a:r>
            <a:r>
              <a:rPr kumimoji="0" lang="en-US" altLang="en-US" b="0" i="0" u="none" strike="noStrike" cap="none" normalizeH="0" baseline="0" dirty="0" err="1">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err="1">
                <a:ln>
                  <a:noFill/>
                </a:ln>
                <a:solidFill>
                  <a:srgbClr val="A5C261"/>
                </a:solidFill>
                <a:effectLst/>
                <a:latin typeface="Courier New" pitchFamily="49" charset="0"/>
                <a:cs typeface="Courier New" pitchFamily="49" charset="0"/>
              </a:rPr>
              <a:t>'g</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7</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8</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9</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11" name="Rectangle 10"/>
          <p:cNvSpPr>
            <a:spLocks noChangeArrowheads="1"/>
          </p:cNvSpPr>
          <p:nvPr/>
        </p:nvSpPr>
        <p:spPr bwMode="auto">
          <a:xfrm>
            <a:off x="886373" y="5827879"/>
            <a:ext cx="2390398"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lang="en-US" altLang="en-US" dirty="0">
                <a:solidFill>
                  <a:srgbClr val="A9B7C6"/>
                </a:solidFill>
                <a:latin typeface="Courier New" pitchFamily="49" charset="0"/>
                <a:cs typeface="Courier New" pitchFamily="49" charset="0"/>
              </a:rPr>
              <a:t>Array</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[0][0] == </a:t>
            </a:r>
            <a:r>
              <a:rPr lang="en-US" altLang="en-US" dirty="0">
                <a:solidFill>
                  <a:srgbClr val="6897BB"/>
                </a:solidFill>
                <a:latin typeface="Courier New" pitchFamily="49" charset="0"/>
                <a:cs typeface="Courier New" pitchFamily="49" charset="0"/>
              </a:rPr>
              <a:t>1</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12" name="Rectangle 11"/>
          <p:cNvSpPr>
            <a:spLocks noChangeArrowheads="1"/>
          </p:cNvSpPr>
          <p:nvPr/>
        </p:nvSpPr>
        <p:spPr bwMode="auto">
          <a:xfrm>
            <a:off x="886373" y="6324944"/>
            <a:ext cx="2390398"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lang="en-US" altLang="en-US" dirty="0">
                <a:solidFill>
                  <a:srgbClr val="A9B7C6"/>
                </a:solidFill>
                <a:latin typeface="Courier New" pitchFamily="49" charset="0"/>
                <a:cs typeface="Courier New" pitchFamily="49" charset="0"/>
              </a:rPr>
              <a:t>Array</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[1][</a:t>
            </a:r>
            <a:r>
              <a:rPr lang="en-US" altLang="en-US" dirty="0">
                <a:solidFill>
                  <a:srgbClr val="A9B7C6"/>
                </a:solidFill>
                <a:latin typeface="Courier New" pitchFamily="49" charset="0"/>
                <a:cs typeface="Courier New" pitchFamily="49" charset="0"/>
              </a:rPr>
              <a:t>2</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 </a:t>
            </a:r>
            <a:r>
              <a:rPr lang="en-US" altLang="en-US" dirty="0">
                <a:solidFill>
                  <a:srgbClr val="6897BB"/>
                </a:solidFill>
                <a:latin typeface="Courier New" pitchFamily="49" charset="0"/>
                <a:cs typeface="Courier New" pitchFamily="49" charset="0"/>
              </a:rPr>
              <a:t>6</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13" name="TextBox 12"/>
          <p:cNvSpPr txBox="1"/>
          <p:nvPr/>
        </p:nvSpPr>
        <p:spPr>
          <a:xfrm>
            <a:off x="3492367" y="5827879"/>
            <a:ext cx="2374946" cy="369332"/>
          </a:xfrm>
          <a:prstGeom prst="rect">
            <a:avLst/>
          </a:prstGeom>
          <a:noFill/>
        </p:spPr>
        <p:txBody>
          <a:bodyPr wrap="none" rtlCol="0">
            <a:spAutoFit/>
          </a:bodyPr>
          <a:lstStyle/>
          <a:p>
            <a:r>
              <a:rPr lang="en-US" dirty="0"/>
              <a:t>First Row, First Column</a:t>
            </a:r>
          </a:p>
        </p:txBody>
      </p:sp>
      <p:sp>
        <p:nvSpPr>
          <p:cNvPr id="14" name="TextBox 13"/>
          <p:cNvSpPr txBox="1"/>
          <p:nvPr/>
        </p:nvSpPr>
        <p:spPr>
          <a:xfrm>
            <a:off x="3510017" y="6324944"/>
            <a:ext cx="2735877" cy="369332"/>
          </a:xfrm>
          <a:prstGeom prst="rect">
            <a:avLst/>
          </a:prstGeom>
          <a:noFill/>
        </p:spPr>
        <p:txBody>
          <a:bodyPr wrap="none" rtlCol="0">
            <a:spAutoFit/>
          </a:bodyPr>
          <a:lstStyle/>
          <a:p>
            <a:r>
              <a:rPr lang="en-US" dirty="0"/>
              <a:t>Second Row, Third Column</a:t>
            </a:r>
          </a:p>
        </p:txBody>
      </p:sp>
      <p:sp>
        <p:nvSpPr>
          <p:cNvPr id="15" name="Rectangle 14"/>
          <p:cNvSpPr>
            <a:spLocks noChangeArrowheads="1"/>
          </p:cNvSpPr>
          <p:nvPr/>
        </p:nvSpPr>
        <p:spPr bwMode="auto">
          <a:xfrm>
            <a:off x="4877955" y="3770865"/>
            <a:ext cx="1366080" cy="30777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sz="1400" b="0" i="0" u="none" strike="noStrike" cap="none" normalizeH="0" baseline="0" dirty="0">
                <a:ln>
                  <a:noFill/>
                </a:ln>
                <a:solidFill>
                  <a:srgbClr val="A9B7C6"/>
                </a:solidFill>
                <a:effectLst/>
                <a:latin typeface="Courier New" pitchFamily="49" charset="0"/>
                <a:cs typeface="Courier New" pitchFamily="49" charset="0"/>
              </a:rPr>
              <a:t>range(1,10)</a:t>
            </a:r>
            <a:endParaRPr kumimoji="0" lang="en-US" altLang="en-US" sz="1400"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49669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rgbClr val="C0C0C0"/>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rgbClr val="C0C0C0"/>
                                      </p:to>
                                    </p:animClr>
                                  </p:sub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rgbClr val="C0C0C0"/>
                                      </p:to>
                                    </p:animClr>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1" grpId="0" animBg="1"/>
      <p:bldP spid="12" grpId="0" animBg="1"/>
      <p:bldP spid="13" grpId="0"/>
      <p:bldP spid="14" grpId="0"/>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Dictionaries                              </a:t>
            </a:r>
            <a:r>
              <a:rPr lang="en-US" sz="2400" dirty="0"/>
              <a:t>M2.3</a:t>
            </a:r>
            <a:endParaRPr lang="en-US" sz="4400" dirty="0"/>
          </a:p>
        </p:txBody>
      </p:sp>
      <p:pic>
        <p:nvPicPr>
          <p:cNvPr id="12289" name="Picture 1" descr="Z:\DropBox\School\Northwestern\Intro to Python\Dic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8543" y="1970773"/>
            <a:ext cx="3323880" cy="289177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2"/>
          <p:cNvSpPr>
            <a:spLocks noChangeArrowheads="1"/>
          </p:cNvSpPr>
          <p:nvPr/>
        </p:nvSpPr>
        <p:spPr bwMode="auto">
          <a:xfrm>
            <a:off x="577516" y="2901059"/>
            <a:ext cx="4458272"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D1 = {</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1</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a</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'coffee'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"GIMME!"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sz="4400" b="0" i="0" u="none" strike="noStrike" cap="none" normalizeH="0" baseline="0" dirty="0">
              <a:ln>
                <a:noFill/>
              </a:ln>
              <a:solidFill>
                <a:schemeClr val="tx1"/>
              </a:solidFill>
              <a:effectLst/>
              <a:latin typeface="Arial" pitchFamily="34" charset="0"/>
              <a:cs typeface="Arial" pitchFamily="34" charset="0"/>
            </a:endParaRPr>
          </a:p>
        </p:txBody>
      </p:sp>
      <p:sp>
        <p:nvSpPr>
          <p:cNvPr id="3" name="Rectangle 3"/>
          <p:cNvSpPr>
            <a:spLocks noChangeArrowheads="1"/>
          </p:cNvSpPr>
          <p:nvPr/>
        </p:nvSpPr>
        <p:spPr bwMode="auto">
          <a:xfrm>
            <a:off x="991091" y="3871637"/>
            <a:ext cx="3631122" cy="175432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D3 = {</a:t>
            </a:r>
            <a:br>
              <a:rPr kumimoji="0" lang="en-US" altLang="en-US" b="0" i="0" u="none" strike="noStrike" cap="none" normalizeH="0" baseline="0" dirty="0">
                <a:ln>
                  <a:noFill/>
                </a:ln>
                <a:solidFill>
                  <a:srgbClr val="A9B7C6"/>
                </a:solidFill>
                <a:effectLst/>
                <a:latin typeface="Courier New" pitchFamily="49" charset="0"/>
                <a:cs typeface="Courier New" pitchFamily="49" charset="0"/>
              </a:rPr>
            </a:br>
            <a:r>
              <a:rPr kumimoji="0" lang="en-US" altLang="en-US" b="0" i="0" u="none" strike="noStrike" cap="none" normalizeH="0" baseline="0" dirty="0">
                <a:ln>
                  <a:noFill/>
                </a:ln>
                <a:solidFill>
                  <a:srgbClr val="A9B7C6"/>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err="1">
                <a:ln>
                  <a:noFill/>
                </a:ln>
                <a:solidFill>
                  <a:srgbClr val="A5C261"/>
                </a:solidFill>
                <a:effectLst/>
                <a:latin typeface="Courier New" pitchFamily="49" charset="0"/>
                <a:cs typeface="Courier New" pitchFamily="49" charset="0"/>
              </a:rPr>
              <a:t>rt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a</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br>
              <a:rPr kumimoji="0" lang="en-US" altLang="en-US" b="0" i="0" u="none" strike="noStrike" cap="none" normalizeH="0" baseline="0" dirty="0">
                <a:ln>
                  <a:noFill/>
                </a:ln>
                <a:solidFill>
                  <a:srgbClr val="CC7832"/>
                </a:solidFill>
                <a:effectLst/>
                <a:latin typeface="Courier New" pitchFamily="49" charset="0"/>
                <a:cs typeface="Courier New" pitchFamily="49" charset="0"/>
              </a:rPr>
            </a:b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"response"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None</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br>
              <a:rPr kumimoji="0" lang="en-US" altLang="en-US" b="0" i="0" u="none" strike="noStrike" cap="none" normalizeH="0" baseline="0" dirty="0">
                <a:ln>
                  <a:noFill/>
                </a:ln>
                <a:solidFill>
                  <a:srgbClr val="CC7832"/>
                </a:solidFill>
                <a:effectLst/>
                <a:latin typeface="Courier New" pitchFamily="49" charset="0"/>
                <a:cs typeface="Courier New" pitchFamily="49" charset="0"/>
              </a:rPr>
            </a:b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"label"</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L2[</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1</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a:t>
            </a:r>
            <a:br>
              <a:rPr kumimoji="0" lang="en-US" altLang="en-US" b="0" i="0" u="none" strike="noStrike" cap="none" normalizeH="0" baseline="0" dirty="0">
                <a:ln>
                  <a:noFill/>
                </a:ln>
                <a:solidFill>
                  <a:srgbClr val="CC7832"/>
                </a:solidFill>
                <a:effectLst/>
                <a:latin typeface="Courier New" pitchFamily="49" charset="0"/>
                <a:cs typeface="Courier New" pitchFamily="49" charset="0"/>
              </a:rPr>
            </a:b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err="1">
                <a:ln>
                  <a:noFill/>
                </a:ln>
                <a:solidFill>
                  <a:srgbClr val="A5C261"/>
                </a:solidFill>
                <a:effectLst/>
                <a:latin typeface="Courier New" pitchFamily="49" charset="0"/>
                <a:cs typeface="Courier New" pitchFamily="49" charset="0"/>
              </a:rPr>
              <a:t>stimID</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L6[</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0</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0</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6897BB"/>
                </a:solidFill>
                <a:effectLst/>
                <a:latin typeface="Courier New" pitchFamily="49" charset="0"/>
                <a:cs typeface="Courier New" pitchFamily="49" charset="0"/>
              </a:rPr>
              <a:t>0</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6" name="Rectangle 4"/>
          <p:cNvSpPr>
            <a:spLocks noChangeArrowheads="1"/>
          </p:cNvSpPr>
          <p:nvPr/>
        </p:nvSpPr>
        <p:spPr bwMode="auto">
          <a:xfrm>
            <a:off x="1473595" y="1930482"/>
            <a:ext cx="2666114"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5C261"/>
                </a:solidFill>
                <a:effectLst/>
                <a:latin typeface="Courier New" pitchFamily="49" charset="0"/>
                <a:cs typeface="Courier New" pitchFamily="49" charset="0"/>
              </a:rPr>
              <a:t>{item: definition}</a:t>
            </a:r>
          </a:p>
        </p:txBody>
      </p:sp>
      <p:sp>
        <p:nvSpPr>
          <p:cNvPr id="7" name="TextBox 6"/>
          <p:cNvSpPr txBox="1"/>
          <p:nvPr/>
        </p:nvSpPr>
        <p:spPr>
          <a:xfrm>
            <a:off x="1723136" y="1591321"/>
            <a:ext cx="2212144" cy="307777"/>
          </a:xfrm>
          <a:prstGeom prst="rect">
            <a:avLst/>
          </a:prstGeom>
          <a:noFill/>
        </p:spPr>
        <p:txBody>
          <a:bodyPr wrap="none" rtlCol="0">
            <a:spAutoFit/>
          </a:bodyPr>
          <a:lstStyle/>
          <a:p>
            <a:r>
              <a:rPr lang="en-US" sz="1400" dirty="0"/>
              <a:t>Note the squiggly brackets.</a:t>
            </a:r>
          </a:p>
        </p:txBody>
      </p:sp>
    </p:spTree>
    <p:extLst>
      <p:ext uri="{BB962C8B-B14F-4D97-AF65-F5344CB8AC3E}">
        <p14:creationId xmlns:p14="http://schemas.microsoft.com/office/powerpoint/2010/main" val="2496690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17</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IF statements                           </a:t>
            </a:r>
            <a:r>
              <a:rPr lang="en-US" sz="2400" dirty="0"/>
              <a:t>M2.4</a:t>
            </a:r>
            <a:endParaRPr lang="en-US" sz="4400" dirty="0"/>
          </a:p>
        </p:txBody>
      </p:sp>
      <p:sp>
        <p:nvSpPr>
          <p:cNvPr id="3" name="Rectangle 2"/>
          <p:cNvSpPr/>
          <p:nvPr/>
        </p:nvSpPr>
        <p:spPr>
          <a:xfrm>
            <a:off x="423511" y="1182869"/>
            <a:ext cx="8316227" cy="3662541"/>
          </a:xfrm>
          <a:prstGeom prst="rect">
            <a:avLst/>
          </a:prstGeom>
        </p:spPr>
        <p:txBody>
          <a:bodyPr wrap="square">
            <a:spAutoFit/>
          </a:bodyPr>
          <a:lstStyle/>
          <a:p>
            <a:pPr lvl="0" fontAlgn="base">
              <a:spcBef>
                <a:spcPct val="0"/>
              </a:spcBef>
              <a:spcAft>
                <a:spcPct val="0"/>
              </a:spcAft>
            </a:pPr>
            <a:r>
              <a:rPr lang="en-US" altLang="en-US" sz="1600" dirty="0">
                <a:cs typeface="Courier New" pitchFamily="49" charset="0"/>
              </a:rPr>
              <a:t>Logic is the bread and butter of machine states.</a:t>
            </a:r>
            <a:br>
              <a:rPr lang="en-US" altLang="en-US" sz="1600" dirty="0">
                <a:cs typeface="Courier New" pitchFamily="49" charset="0"/>
              </a:rPr>
            </a:br>
            <a:r>
              <a:rPr lang="en-US" altLang="en-US" sz="1600" dirty="0">
                <a:cs typeface="Courier New" pitchFamily="49" charset="0"/>
              </a:rPr>
              <a:t>Everything we do with computers rests on formal logic and Boolean notation.</a:t>
            </a:r>
            <a:br>
              <a:rPr lang="en-US" altLang="en-US" sz="1600" dirty="0">
                <a:cs typeface="Courier New" pitchFamily="49" charset="0"/>
              </a:rPr>
            </a:br>
            <a:r>
              <a:rPr lang="en-US" altLang="en-US" sz="1600" dirty="0">
                <a:cs typeface="Courier New" pitchFamily="49" charset="0"/>
              </a:rPr>
              <a:t/>
            </a:r>
            <a:br>
              <a:rPr lang="en-US" altLang="en-US" sz="1600" dirty="0">
                <a:cs typeface="Courier New" pitchFamily="49" charset="0"/>
              </a:rPr>
            </a:br>
            <a:r>
              <a:rPr lang="en-US" altLang="en-US" sz="2000" dirty="0">
                <a:cs typeface="Courier New" pitchFamily="49" charset="0"/>
              </a:rPr>
              <a:t>The if / </a:t>
            </a:r>
            <a:r>
              <a:rPr lang="en-US" altLang="en-US" sz="2000" dirty="0" err="1">
                <a:cs typeface="Courier New" pitchFamily="49" charset="0"/>
              </a:rPr>
              <a:t>elif</a:t>
            </a:r>
            <a:r>
              <a:rPr lang="en-US" altLang="en-US" sz="2000" dirty="0">
                <a:cs typeface="Courier New" pitchFamily="49" charset="0"/>
              </a:rPr>
              <a:t> / else is one of the most powerful tools in your arsenal.</a:t>
            </a:r>
            <a:br>
              <a:rPr lang="en-US" altLang="en-US" sz="2000" dirty="0">
                <a:cs typeface="Courier New" pitchFamily="49" charset="0"/>
              </a:rPr>
            </a:br>
            <a:r>
              <a:rPr lang="en-US" altLang="en-US" sz="2000" dirty="0">
                <a:cs typeface="Courier New" pitchFamily="49" charset="0"/>
              </a:rPr>
              <a:t>You can think of them as a set of conditional triggers.</a:t>
            </a:r>
            <a:r>
              <a:rPr lang="en-US" altLang="en-US" sz="1600" dirty="0">
                <a:cs typeface="Courier New" pitchFamily="49" charset="0"/>
              </a:rPr>
              <a:t/>
            </a:r>
            <a:br>
              <a:rPr lang="en-US" altLang="en-US" sz="1600" dirty="0">
                <a:cs typeface="Courier New" pitchFamily="49" charset="0"/>
              </a:rPr>
            </a:br>
            <a:r>
              <a:rPr lang="en-US" altLang="en-US" sz="1600" dirty="0">
                <a:cs typeface="Courier New" pitchFamily="49" charset="0"/>
              </a:rPr>
              <a:t/>
            </a:r>
            <a:br>
              <a:rPr lang="en-US" altLang="en-US" sz="1600" dirty="0">
                <a:cs typeface="Courier New" pitchFamily="49" charset="0"/>
              </a:rPr>
            </a:br>
            <a:r>
              <a:rPr lang="en-US" altLang="en-US" sz="1600" dirty="0">
                <a:cs typeface="Courier New" pitchFamily="49" charset="0"/>
              </a:rPr>
              <a:t>if &lt;so and so is true&gt;:</a:t>
            </a:r>
            <a:br>
              <a:rPr lang="en-US" altLang="en-US" sz="1600" dirty="0">
                <a:cs typeface="Courier New" pitchFamily="49" charset="0"/>
              </a:rPr>
            </a:br>
            <a:r>
              <a:rPr lang="en-US" altLang="en-US" sz="1600" dirty="0">
                <a:cs typeface="Courier New" pitchFamily="49" charset="0"/>
              </a:rPr>
              <a:t>      &lt;do W&gt;</a:t>
            </a:r>
            <a:br>
              <a:rPr lang="en-US" altLang="en-US" sz="1600" dirty="0">
                <a:cs typeface="Courier New" pitchFamily="49" charset="0"/>
              </a:rPr>
            </a:br>
            <a:r>
              <a:rPr lang="en-US" altLang="en-US" sz="1600" dirty="0" err="1">
                <a:cs typeface="Courier New" pitchFamily="49" charset="0"/>
              </a:rPr>
              <a:t>elif</a:t>
            </a:r>
            <a:r>
              <a:rPr lang="en-US" altLang="en-US" sz="1600" dirty="0">
                <a:cs typeface="Courier New" pitchFamily="49" charset="0"/>
              </a:rPr>
              <a:t> &lt;so and so is true&gt;: # </a:t>
            </a:r>
            <a:r>
              <a:rPr lang="en-US" altLang="en-US" sz="1600" dirty="0" err="1">
                <a:cs typeface="Courier New" pitchFamily="49" charset="0"/>
              </a:rPr>
              <a:t>elif</a:t>
            </a:r>
            <a:r>
              <a:rPr lang="en-US" altLang="en-US" sz="1600" dirty="0">
                <a:cs typeface="Courier New" pitchFamily="49" charset="0"/>
              </a:rPr>
              <a:t> stands for "else if"</a:t>
            </a:r>
            <a:br>
              <a:rPr lang="en-US" altLang="en-US" sz="1600" dirty="0">
                <a:cs typeface="Courier New" pitchFamily="49" charset="0"/>
              </a:rPr>
            </a:br>
            <a:r>
              <a:rPr lang="en-US" altLang="en-US" sz="1600" dirty="0">
                <a:cs typeface="Courier New" pitchFamily="49" charset="0"/>
              </a:rPr>
              <a:t>      &lt;do X&gt;</a:t>
            </a:r>
            <a:br>
              <a:rPr lang="en-US" altLang="en-US" sz="1600" dirty="0">
                <a:cs typeface="Courier New" pitchFamily="49" charset="0"/>
              </a:rPr>
            </a:br>
            <a:r>
              <a:rPr lang="en-US" altLang="en-US" sz="1600" dirty="0" err="1">
                <a:cs typeface="Courier New" pitchFamily="49" charset="0"/>
              </a:rPr>
              <a:t>elif</a:t>
            </a:r>
            <a:r>
              <a:rPr lang="en-US" altLang="en-US" sz="1600" dirty="0">
                <a:cs typeface="Courier New" pitchFamily="49" charset="0"/>
              </a:rPr>
              <a:t> &lt;so and so is true&gt;:</a:t>
            </a:r>
            <a:br>
              <a:rPr lang="en-US" altLang="en-US" sz="1600" dirty="0">
                <a:cs typeface="Courier New" pitchFamily="49" charset="0"/>
              </a:rPr>
            </a:br>
            <a:r>
              <a:rPr lang="en-US" altLang="en-US" sz="1600" dirty="0">
                <a:cs typeface="Courier New" pitchFamily="49" charset="0"/>
              </a:rPr>
              <a:t>      &lt;do Y&gt;</a:t>
            </a:r>
            <a:br>
              <a:rPr lang="en-US" altLang="en-US" sz="1600" dirty="0">
                <a:cs typeface="Courier New" pitchFamily="49" charset="0"/>
              </a:rPr>
            </a:br>
            <a:r>
              <a:rPr lang="en-US" altLang="en-US" sz="1600" dirty="0">
                <a:cs typeface="Courier New" pitchFamily="49" charset="0"/>
              </a:rPr>
              <a:t>else &lt;if none of the previous things are true&gt;:</a:t>
            </a:r>
            <a:br>
              <a:rPr lang="en-US" altLang="en-US" sz="1600" dirty="0">
                <a:cs typeface="Courier New" pitchFamily="49" charset="0"/>
              </a:rPr>
            </a:br>
            <a:r>
              <a:rPr lang="en-US" altLang="en-US" sz="1600" dirty="0">
                <a:cs typeface="Courier New" pitchFamily="49" charset="0"/>
              </a:rPr>
              <a:t>      &lt;do Z&gt;</a:t>
            </a:r>
          </a:p>
        </p:txBody>
      </p:sp>
      <p:graphicFrame>
        <p:nvGraphicFramePr>
          <p:cNvPr id="6" name="Object 5"/>
          <p:cNvGraphicFramePr>
            <a:graphicFrameLocks noChangeAspect="1"/>
          </p:cNvGraphicFramePr>
          <p:nvPr>
            <p:extLst>
              <p:ext uri="{D42A27DB-BD31-4B8C-83A1-F6EECF244321}">
                <p14:modId xmlns:p14="http://schemas.microsoft.com/office/powerpoint/2010/main" val="155412159"/>
              </p:ext>
            </p:extLst>
          </p:nvPr>
        </p:nvGraphicFramePr>
        <p:xfrm>
          <a:off x="7710715" y="1182869"/>
          <a:ext cx="1346200" cy="685800"/>
        </p:xfrm>
        <a:graphic>
          <a:graphicData uri="http://schemas.openxmlformats.org/presentationml/2006/ole">
            <mc:AlternateContent xmlns:mc="http://schemas.openxmlformats.org/markup-compatibility/2006">
              <mc:Choice xmlns:v="urn:schemas-microsoft-com:vml" Requires="v">
                <p:oleObj spid="_x0000_s11284" name="Packager Shell Object" showAsIcon="1" r:id="rId3" imgW="1345680" imgH="685800" progId="Package">
                  <p:embed/>
                </p:oleObj>
              </mc:Choice>
              <mc:Fallback>
                <p:oleObj name="Packager Shell Object" showAsIcon="1" r:id="rId3" imgW="1345680" imgH="685800" progId="Package">
                  <p:embed/>
                  <p:pic>
                    <p:nvPicPr>
                      <p:cNvPr id="0" name=""/>
                      <p:cNvPicPr/>
                      <p:nvPr/>
                    </p:nvPicPr>
                    <p:blipFill>
                      <a:blip r:embed="rId4"/>
                      <a:stretch>
                        <a:fillRect/>
                      </a:stretch>
                    </p:blipFill>
                    <p:spPr>
                      <a:xfrm>
                        <a:off x="7710715" y="1182869"/>
                        <a:ext cx="1346200" cy="685800"/>
                      </a:xfrm>
                      <a:prstGeom prst="rect">
                        <a:avLst/>
                      </a:prstGeom>
                    </p:spPr>
                  </p:pic>
                </p:oleObj>
              </mc:Fallback>
            </mc:AlternateContent>
          </a:graphicData>
        </a:graphic>
      </p:graphicFrame>
    </p:spTree>
    <p:extLst>
      <p:ext uri="{BB962C8B-B14F-4D97-AF65-F5344CB8AC3E}">
        <p14:creationId xmlns:p14="http://schemas.microsoft.com/office/powerpoint/2010/main" val="2496690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18</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6" name="Title 1"/>
          <p:cNvSpPr>
            <a:spLocks noGrp="1"/>
          </p:cNvSpPr>
          <p:nvPr>
            <p:ph type="title"/>
          </p:nvPr>
        </p:nvSpPr>
        <p:spPr>
          <a:xfrm>
            <a:off x="228600" y="-120649"/>
            <a:ext cx="8915400" cy="1325563"/>
          </a:xfrm>
        </p:spPr>
        <p:txBody>
          <a:bodyPr>
            <a:normAutofit/>
          </a:bodyPr>
          <a:lstStyle/>
          <a:p>
            <a:r>
              <a:rPr lang="en-US" sz="4400" dirty="0"/>
              <a:t>Code: For and Whiles                        </a:t>
            </a:r>
            <a:r>
              <a:rPr lang="en-US" sz="2400" dirty="0"/>
              <a:t>M2.5</a:t>
            </a:r>
            <a:endParaRPr lang="en-US" sz="4400" dirty="0"/>
          </a:p>
        </p:txBody>
      </p:sp>
      <p:sp>
        <p:nvSpPr>
          <p:cNvPr id="5" name="TextBox 4"/>
          <p:cNvSpPr txBox="1"/>
          <p:nvPr/>
        </p:nvSpPr>
        <p:spPr>
          <a:xfrm>
            <a:off x="2182730" y="2914800"/>
            <a:ext cx="4610500" cy="646331"/>
          </a:xfrm>
          <a:prstGeom prst="rect">
            <a:avLst/>
          </a:prstGeom>
          <a:noFill/>
        </p:spPr>
        <p:txBody>
          <a:bodyPr wrap="square" rtlCol="0">
            <a:spAutoFit/>
          </a:bodyPr>
          <a:lstStyle/>
          <a:p>
            <a:r>
              <a:rPr lang="en-US" dirty="0"/>
              <a:t>What do I do if I want to perform an operation</a:t>
            </a:r>
          </a:p>
          <a:p>
            <a:r>
              <a:rPr lang="en-US" dirty="0"/>
              <a:t>more than once?</a:t>
            </a:r>
          </a:p>
        </p:txBody>
      </p:sp>
      <p:sp>
        <p:nvSpPr>
          <p:cNvPr id="8" name="TextBox 7"/>
          <p:cNvSpPr txBox="1"/>
          <p:nvPr/>
        </p:nvSpPr>
        <p:spPr>
          <a:xfrm>
            <a:off x="2182730" y="4805227"/>
            <a:ext cx="4610500" cy="646331"/>
          </a:xfrm>
          <a:prstGeom prst="rect">
            <a:avLst/>
          </a:prstGeom>
          <a:noFill/>
        </p:spPr>
        <p:txBody>
          <a:bodyPr wrap="square" rtlCol="0">
            <a:spAutoFit/>
          </a:bodyPr>
          <a:lstStyle/>
          <a:p>
            <a:r>
              <a:rPr lang="en-US" dirty="0"/>
              <a:t>What about if I want to perform an operation until I say otherwise?</a:t>
            </a:r>
          </a:p>
        </p:txBody>
      </p:sp>
      <p:sp>
        <p:nvSpPr>
          <p:cNvPr id="7" name="Rectangle 3"/>
          <p:cNvSpPr>
            <a:spLocks noChangeArrowheads="1"/>
          </p:cNvSpPr>
          <p:nvPr/>
        </p:nvSpPr>
        <p:spPr bwMode="auto">
          <a:xfrm>
            <a:off x="3085992" y="3899800"/>
            <a:ext cx="3906839"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CC7832"/>
                </a:solidFill>
                <a:effectLst/>
                <a:latin typeface="Courier New" pitchFamily="49" charset="0"/>
                <a:cs typeface="Courier New" pitchFamily="49" charset="0"/>
              </a:rPr>
              <a:t>for </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x </a:t>
            </a:r>
            <a:r>
              <a:rPr kumimoji="0" lang="en-US" altLang="en-US" b="1" i="0" u="none" strike="noStrike" cap="none" normalizeH="0" baseline="0" dirty="0">
                <a:ln>
                  <a:noFill/>
                </a:ln>
                <a:solidFill>
                  <a:srgbClr val="CC7832"/>
                </a:solidFill>
                <a:effectLst/>
                <a:latin typeface="Courier New" pitchFamily="49" charset="0"/>
                <a:cs typeface="Courier New" pitchFamily="49" charset="0"/>
              </a:rPr>
              <a:t>in </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range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lang="en-US" altLang="en-US" dirty="0" err="1">
                <a:solidFill>
                  <a:srgbClr val="6897BB"/>
                </a:solidFill>
                <a:latin typeface="Courier New" pitchFamily="49" charset="0"/>
                <a:cs typeface="Courier New" pitchFamily="49" charset="0"/>
              </a:rPr>
              <a:t>start,stop</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10" name="Rectangle 5"/>
          <p:cNvSpPr>
            <a:spLocks noChangeArrowheads="1"/>
          </p:cNvSpPr>
          <p:nvPr/>
        </p:nvSpPr>
        <p:spPr bwMode="auto">
          <a:xfrm>
            <a:off x="3085992" y="5710941"/>
            <a:ext cx="2803973"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b="1" i="0" u="none" strike="noStrike" cap="none" normalizeH="0" baseline="0" dirty="0">
                <a:ln>
                  <a:noFill/>
                </a:ln>
                <a:solidFill>
                  <a:srgbClr val="CC7832"/>
                </a:solidFill>
                <a:effectLst/>
                <a:latin typeface="Courier New" pitchFamily="49" charset="0"/>
                <a:cs typeface="Courier New" pitchFamily="49" charset="0"/>
              </a:rPr>
              <a:t>while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lang="en-US" altLang="en-US" dirty="0">
                <a:solidFill>
                  <a:srgbClr val="8888C6"/>
                </a:solidFill>
                <a:latin typeface="Courier New" pitchFamily="49" charset="0"/>
                <a:cs typeface="Courier New" pitchFamily="49" charset="0"/>
              </a:rPr>
              <a:t>c</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onditional</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p>
        </p:txBody>
      </p:sp>
      <p:graphicFrame>
        <p:nvGraphicFramePr>
          <p:cNvPr id="11" name="Object 10"/>
          <p:cNvGraphicFramePr>
            <a:graphicFrameLocks noChangeAspect="1"/>
          </p:cNvGraphicFramePr>
          <p:nvPr>
            <p:extLst>
              <p:ext uri="{D42A27DB-BD31-4B8C-83A1-F6EECF244321}">
                <p14:modId xmlns:p14="http://schemas.microsoft.com/office/powerpoint/2010/main" val="389169958"/>
              </p:ext>
            </p:extLst>
          </p:nvPr>
        </p:nvGraphicFramePr>
        <p:xfrm>
          <a:off x="7416903" y="5561055"/>
          <a:ext cx="1814512" cy="685800"/>
        </p:xfrm>
        <a:graphic>
          <a:graphicData uri="http://schemas.openxmlformats.org/presentationml/2006/ole">
            <mc:AlternateContent xmlns:mc="http://schemas.openxmlformats.org/markup-compatibility/2006">
              <mc:Choice xmlns:v="urn:schemas-microsoft-com:vml" Requires="v">
                <p:oleObj spid="_x0000_s3097" name="Packager Shell Object" showAsIcon="1" r:id="rId3" imgW="1815120" imgH="685800" progId="Package">
                  <p:embed/>
                </p:oleObj>
              </mc:Choice>
              <mc:Fallback>
                <p:oleObj name="Packager Shell Object" showAsIcon="1" r:id="rId3" imgW="1815120" imgH="685800" progId="Package">
                  <p:embed/>
                  <p:pic>
                    <p:nvPicPr>
                      <p:cNvPr id="0" name=""/>
                      <p:cNvPicPr/>
                      <p:nvPr/>
                    </p:nvPicPr>
                    <p:blipFill>
                      <a:blip r:embed="rId4"/>
                      <a:stretch>
                        <a:fillRect/>
                      </a:stretch>
                    </p:blipFill>
                    <p:spPr>
                      <a:xfrm>
                        <a:off x="7416903" y="5561055"/>
                        <a:ext cx="1814512" cy="685800"/>
                      </a:xfrm>
                      <a:prstGeom prst="rect">
                        <a:avLst/>
                      </a:prstGeom>
                    </p:spPr>
                  </p:pic>
                </p:oleObj>
              </mc:Fallback>
            </mc:AlternateContent>
          </a:graphicData>
        </a:graphic>
      </p:graphicFrame>
      <p:pic>
        <p:nvPicPr>
          <p:cNvPr id="14" name="Picture 2" descr="http://www.playrific.com/images/media/junglebook_mowgli_kaa_2nd_mee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910" y="1148642"/>
            <a:ext cx="2066234" cy="154451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www.playrific.com/images/media/junglebook_mowgli_kaa_2nd_mee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78272" y="1148640"/>
            <a:ext cx="2066234" cy="154451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www.playrific.com/images/media/junglebook_mowgli_kaa_2nd_mee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27818" y="1148641"/>
            <a:ext cx="2066234" cy="154451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www.playrific.com/images/media/junglebook_mowgli_kaa_2nd_mee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7364" y="1148641"/>
            <a:ext cx="2066234" cy="15445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42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19</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Functions                                 </a:t>
            </a:r>
            <a:r>
              <a:rPr lang="en-US" sz="2400" dirty="0"/>
              <a:t>M2.5</a:t>
            </a:r>
            <a:endParaRPr lang="en-US" sz="4400" dirty="0"/>
          </a:p>
        </p:txBody>
      </p:sp>
      <p:sp>
        <p:nvSpPr>
          <p:cNvPr id="3" name="Rectangle 2"/>
          <p:cNvSpPr/>
          <p:nvPr/>
        </p:nvSpPr>
        <p:spPr>
          <a:xfrm>
            <a:off x="303193" y="1739575"/>
            <a:ext cx="8513545" cy="923330"/>
          </a:xfrm>
          <a:prstGeom prst="rect">
            <a:avLst/>
          </a:prstGeom>
        </p:spPr>
        <p:txBody>
          <a:bodyPr wrap="square">
            <a:spAutoFit/>
          </a:bodyPr>
          <a:lstStyle/>
          <a:p>
            <a:pPr lvl="0" fontAlgn="base">
              <a:spcBef>
                <a:spcPct val="0"/>
              </a:spcBef>
              <a:spcAft>
                <a:spcPct val="0"/>
              </a:spcAft>
            </a:pPr>
            <a:r>
              <a:rPr lang="en-US" altLang="en-US" dirty="0">
                <a:cs typeface="Courier New" pitchFamily="49" charset="0"/>
              </a:rPr>
              <a:t>Functions can be thought of as user created modules that perform a specific task(s). </a:t>
            </a:r>
          </a:p>
          <a:p>
            <a:pPr lvl="0" fontAlgn="base">
              <a:spcBef>
                <a:spcPct val="0"/>
              </a:spcBef>
              <a:spcAft>
                <a:spcPct val="0"/>
              </a:spcAft>
            </a:pPr>
            <a:endParaRPr lang="en-US" altLang="en-US" dirty="0">
              <a:cs typeface="Courier New" pitchFamily="49" charset="0"/>
            </a:endParaRPr>
          </a:p>
          <a:p>
            <a:pPr lvl="0" fontAlgn="base">
              <a:spcBef>
                <a:spcPct val="0"/>
              </a:spcBef>
              <a:spcAft>
                <a:spcPct val="0"/>
              </a:spcAft>
            </a:pPr>
            <a:r>
              <a:rPr lang="en-US" altLang="en-US" dirty="0">
                <a:cs typeface="Courier New" pitchFamily="49" charset="0"/>
              </a:rPr>
              <a:t>A useful analogy:</a:t>
            </a:r>
            <a:endParaRPr lang="en-US" altLang="en-US" sz="4400" dirty="0">
              <a:cs typeface="Arial" pitchFamily="34" charset="0"/>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036" y="3001476"/>
            <a:ext cx="3543300" cy="2276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8" name="Group 7"/>
          <p:cNvGrpSpPr/>
          <p:nvPr/>
        </p:nvGrpSpPr>
        <p:grpSpPr>
          <a:xfrm>
            <a:off x="5655608" y="2228523"/>
            <a:ext cx="2622118" cy="4000500"/>
            <a:chOff x="5655608" y="1891639"/>
            <a:chExt cx="2622118" cy="4000500"/>
          </a:xfrm>
        </p:grpSpPr>
        <p:pic>
          <p:nvPicPr>
            <p:cNvPr id="10245" name="Picture 5" descr="Z:\DropBox\School\Northwestern\Intro to Python\Digesti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6604" y="1891639"/>
              <a:ext cx="1466850" cy="4000500"/>
            </a:xfrm>
            <a:prstGeom prst="rect">
              <a:avLst/>
            </a:prstGeom>
            <a:noFill/>
            <a:extLst>
              <a:ext uri="{909E8E84-426E-40DD-AFC4-6F175D3DCCD1}">
                <a14:hiddenFill xmlns:a14="http://schemas.microsoft.com/office/drawing/2010/main">
                  <a:solidFill>
                    <a:srgbClr val="FFFFFF"/>
                  </a:solidFill>
                </a14:hiddenFill>
              </a:ext>
            </a:extLst>
          </p:spPr>
        </p:pic>
        <p:sp>
          <p:nvSpPr>
            <p:cNvPr id="6" name="Left Arrow 5"/>
            <p:cNvSpPr/>
            <p:nvPr/>
          </p:nvSpPr>
          <p:spPr>
            <a:xfrm>
              <a:off x="7757962" y="3724977"/>
              <a:ext cx="519764" cy="3465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Arrow 9"/>
            <p:cNvSpPr/>
            <p:nvPr/>
          </p:nvSpPr>
          <p:spPr>
            <a:xfrm flipH="1">
              <a:off x="5921106" y="2318083"/>
              <a:ext cx="530996" cy="3465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eft Arrow 10"/>
            <p:cNvSpPr/>
            <p:nvPr/>
          </p:nvSpPr>
          <p:spPr>
            <a:xfrm flipH="1">
              <a:off x="5655608" y="3694495"/>
              <a:ext cx="530996" cy="3465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Left Arrow 11"/>
            <p:cNvSpPr/>
            <p:nvPr/>
          </p:nvSpPr>
          <p:spPr>
            <a:xfrm flipH="1">
              <a:off x="5808008" y="4691637"/>
              <a:ext cx="530996" cy="3465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eft Arrow 12"/>
            <p:cNvSpPr/>
            <p:nvPr/>
          </p:nvSpPr>
          <p:spPr>
            <a:xfrm>
              <a:off x="7757962" y="4691637"/>
              <a:ext cx="519764" cy="3465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a:spLocks noChangeArrowheads="1"/>
          </p:cNvSpPr>
          <p:nvPr/>
        </p:nvSpPr>
        <p:spPr bwMode="auto">
          <a:xfrm>
            <a:off x="1848325" y="1077215"/>
            <a:ext cx="5423280"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dirty="0" err="1">
                <a:ln>
                  <a:noFill/>
                </a:ln>
                <a:solidFill>
                  <a:srgbClr val="CC7832"/>
                </a:solidFill>
                <a:effectLst/>
                <a:latin typeface="Courier New" pitchFamily="49" charset="0"/>
                <a:cs typeface="Courier New" pitchFamily="49" charset="0"/>
              </a:rPr>
              <a:t>def</a:t>
            </a:r>
            <a:r>
              <a:rPr kumimoji="0" lang="en-US" altLang="en-US" b="1"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1" i="0" u="none" strike="noStrike" cap="none" normalizeH="0" baseline="0" dirty="0">
                <a:ln>
                  <a:noFill/>
                </a:ln>
                <a:solidFill>
                  <a:srgbClr val="A9B7C6"/>
                </a:solidFill>
                <a:effectLst/>
                <a:latin typeface="Courier New" pitchFamily="49" charset="0"/>
                <a:cs typeface="Courier New" pitchFamily="49" charset="0"/>
              </a:rPr>
              <a:t>&lt;</a:t>
            </a:r>
            <a:r>
              <a:rPr kumimoji="0" lang="en-US" altLang="en-US" b="1" i="0" u="none" strike="noStrike" cap="none" normalizeH="0" baseline="0" dirty="0" err="1">
                <a:ln>
                  <a:noFill/>
                </a:ln>
                <a:solidFill>
                  <a:srgbClr val="A9B7C6"/>
                </a:solidFill>
                <a:effectLst/>
                <a:latin typeface="Courier New" pitchFamily="49" charset="0"/>
                <a:cs typeface="Courier New" pitchFamily="49" charset="0"/>
              </a:rPr>
              <a:t>FunctionName</a:t>
            </a:r>
            <a:r>
              <a:rPr lang="en-US" altLang="en-US" b="1" dirty="0">
                <a:solidFill>
                  <a:srgbClr val="A9B7C6"/>
                </a:solidFill>
                <a:latin typeface="Courier New" pitchFamily="49" charset="0"/>
                <a:cs typeface="Courier New" pitchFamily="49" charset="0"/>
              </a:rPr>
              <a:t>&gt;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(arg1, arg2,… </a:t>
            </a:r>
            <a:r>
              <a:rPr kumimoji="0" lang="en-US" altLang="en-US" b="0" i="0" u="none" strike="noStrike" cap="none" normalizeH="0" baseline="0" dirty="0" err="1">
                <a:ln>
                  <a:noFill/>
                </a:ln>
                <a:solidFill>
                  <a:srgbClr val="A9B7C6"/>
                </a:solidFill>
                <a:effectLst/>
                <a:latin typeface="Courier New" pitchFamily="49" charset="0"/>
                <a:cs typeface="Courier New" pitchFamily="49" charset="0"/>
              </a:rPr>
              <a:t>argN</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p>
        </p:txBody>
      </p:sp>
      <p:graphicFrame>
        <p:nvGraphicFramePr>
          <p:cNvPr id="9" name="Object 8"/>
          <p:cNvGraphicFramePr>
            <a:graphicFrameLocks noChangeAspect="1"/>
          </p:cNvGraphicFramePr>
          <p:nvPr>
            <p:extLst>
              <p:ext uri="{D42A27DB-BD31-4B8C-83A1-F6EECF244321}">
                <p14:modId xmlns:p14="http://schemas.microsoft.com/office/powerpoint/2010/main" val="2918886941"/>
              </p:ext>
            </p:extLst>
          </p:nvPr>
        </p:nvGraphicFramePr>
        <p:xfrm>
          <a:off x="7932661" y="918981"/>
          <a:ext cx="1092200" cy="685800"/>
        </p:xfrm>
        <a:graphic>
          <a:graphicData uri="http://schemas.openxmlformats.org/presentationml/2006/ole">
            <mc:AlternateContent xmlns:mc="http://schemas.openxmlformats.org/markup-compatibility/2006">
              <mc:Choice xmlns:v="urn:schemas-microsoft-com:vml" Requires="v">
                <p:oleObj spid="_x0000_s10266" name="Packager Shell Object" showAsIcon="1" r:id="rId5" imgW="1091520" imgH="685800" progId="Package">
                  <p:embed/>
                </p:oleObj>
              </mc:Choice>
              <mc:Fallback>
                <p:oleObj name="Packager Shell Object" showAsIcon="1" r:id="rId5" imgW="1091520" imgH="685800" progId="Package">
                  <p:embed/>
                  <p:pic>
                    <p:nvPicPr>
                      <p:cNvPr id="0" name=""/>
                      <p:cNvPicPr/>
                      <p:nvPr/>
                    </p:nvPicPr>
                    <p:blipFill>
                      <a:blip r:embed="rId6"/>
                      <a:stretch>
                        <a:fillRect/>
                      </a:stretch>
                    </p:blipFill>
                    <p:spPr>
                      <a:xfrm>
                        <a:off x="7932661" y="918981"/>
                        <a:ext cx="1092200" cy="685800"/>
                      </a:xfrm>
                      <a:prstGeom prst="rect">
                        <a:avLst/>
                      </a:prstGeom>
                    </p:spPr>
                  </p:pic>
                </p:oleObj>
              </mc:Fallback>
            </mc:AlternateContent>
          </a:graphicData>
        </a:graphic>
      </p:graphicFrame>
    </p:spTree>
    <p:extLst>
      <p:ext uri="{BB962C8B-B14F-4D97-AF65-F5344CB8AC3E}">
        <p14:creationId xmlns:p14="http://schemas.microsoft.com/office/powerpoint/2010/main" val="249669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2</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7886700" cy="1325563"/>
          </a:xfrm>
        </p:spPr>
        <p:txBody>
          <a:bodyPr>
            <a:normAutofit/>
          </a:bodyPr>
          <a:lstStyle/>
          <a:p>
            <a:r>
              <a:rPr lang="en-US" sz="4400" dirty="0"/>
              <a:t>Overview:</a:t>
            </a:r>
          </a:p>
        </p:txBody>
      </p:sp>
      <p:sp>
        <p:nvSpPr>
          <p:cNvPr id="3" name="TextBox 2"/>
          <p:cNvSpPr txBox="1"/>
          <p:nvPr/>
        </p:nvSpPr>
        <p:spPr>
          <a:xfrm>
            <a:off x="1919180" y="964389"/>
            <a:ext cx="6196120" cy="2462213"/>
          </a:xfrm>
          <a:prstGeom prst="rect">
            <a:avLst/>
          </a:prstGeom>
          <a:noFill/>
        </p:spPr>
        <p:txBody>
          <a:bodyPr wrap="none" rtlCol="0">
            <a:spAutoFit/>
          </a:bodyPr>
          <a:lstStyle/>
          <a:p>
            <a:pPr marL="285750" indent="-285750">
              <a:buFont typeface="Arial" panose="020B0604020202020204" pitchFamily="34" charset="0"/>
              <a:buChar char="•"/>
            </a:pPr>
            <a:r>
              <a:rPr lang="en-US" sz="2200" dirty="0">
                <a:solidFill>
                  <a:srgbClr val="FFFF00"/>
                </a:solidFill>
              </a:rPr>
              <a:t>Day 1</a:t>
            </a:r>
            <a:r>
              <a:rPr lang="en-US" sz="2200" dirty="0"/>
              <a:t>: </a:t>
            </a:r>
          </a:p>
          <a:p>
            <a:pPr marL="742950" lvl="1" indent="-285750">
              <a:buFont typeface="Arial" panose="020B0604020202020204" pitchFamily="34" charset="0"/>
              <a:buChar char="•"/>
            </a:pPr>
            <a:r>
              <a:rPr lang="en-US" sz="2200" dirty="0"/>
              <a:t>   Intro to code and Python – </a:t>
            </a:r>
            <a:r>
              <a:rPr lang="en-US" sz="2200" dirty="0">
                <a:solidFill>
                  <a:srgbClr val="FF0000"/>
                </a:solidFill>
              </a:rPr>
              <a:t>Lecture</a:t>
            </a:r>
            <a:r>
              <a:rPr lang="en-US" sz="2200" dirty="0"/>
              <a:t>.</a:t>
            </a:r>
          </a:p>
          <a:p>
            <a:pPr marL="914400" lvl="1" indent="-457200">
              <a:buFont typeface="Arial" panose="020B0604020202020204" pitchFamily="34" charset="0"/>
              <a:buChar char="•"/>
            </a:pPr>
            <a:r>
              <a:rPr lang="en-US" sz="2200" dirty="0"/>
              <a:t>Setting up the environment – </a:t>
            </a:r>
            <a:r>
              <a:rPr lang="en-US" sz="2200" dirty="0">
                <a:solidFill>
                  <a:srgbClr val="FF0000"/>
                </a:solidFill>
              </a:rPr>
              <a:t>Group activity</a:t>
            </a:r>
            <a:endParaRPr lang="en-US" sz="2200" dirty="0"/>
          </a:p>
          <a:p>
            <a:pPr marL="914400" lvl="1" indent="-457200">
              <a:buFont typeface="Arial" panose="020B0604020202020204" pitchFamily="34" charset="0"/>
              <a:buChar char="•"/>
            </a:pPr>
            <a:r>
              <a:rPr lang="en-US" sz="2200" dirty="0"/>
              <a:t>Variables &amp; Operators – </a:t>
            </a:r>
            <a:r>
              <a:rPr lang="en-US" sz="2200" dirty="0">
                <a:solidFill>
                  <a:srgbClr val="FF0000"/>
                </a:solidFill>
              </a:rPr>
              <a:t>Group activity</a:t>
            </a:r>
            <a:endParaRPr lang="en-US" sz="2200" dirty="0"/>
          </a:p>
          <a:p>
            <a:pPr marL="914400" lvl="1" indent="-457200">
              <a:buFont typeface="Arial" panose="020B0604020202020204" pitchFamily="34" charset="0"/>
              <a:buChar char="•"/>
            </a:pPr>
            <a:r>
              <a:rPr lang="en-US" sz="2200" dirty="0"/>
              <a:t>Lists, Indexing, Dictionaries – </a:t>
            </a:r>
            <a:r>
              <a:rPr lang="en-US" sz="2200" dirty="0">
                <a:solidFill>
                  <a:srgbClr val="FF0000"/>
                </a:solidFill>
              </a:rPr>
              <a:t>Group activity</a:t>
            </a:r>
            <a:endParaRPr lang="en-US" sz="2200" dirty="0"/>
          </a:p>
          <a:p>
            <a:pPr marL="914400" lvl="1" indent="-457200">
              <a:buFont typeface="Arial" panose="020B0604020202020204" pitchFamily="34" charset="0"/>
              <a:buChar char="•"/>
            </a:pPr>
            <a:r>
              <a:rPr lang="en-US" sz="2200" dirty="0"/>
              <a:t>IF statements – </a:t>
            </a:r>
            <a:r>
              <a:rPr lang="en-US" sz="2200" dirty="0">
                <a:solidFill>
                  <a:srgbClr val="FF0000"/>
                </a:solidFill>
              </a:rPr>
              <a:t>Group activity</a:t>
            </a:r>
          </a:p>
          <a:p>
            <a:pPr marL="914400" lvl="1" indent="-457200">
              <a:buFont typeface="Arial" panose="020B0604020202020204" pitchFamily="34" charset="0"/>
              <a:buChar char="•"/>
            </a:pPr>
            <a:r>
              <a:rPr lang="en-US" sz="2200" dirty="0"/>
              <a:t>For Loops (</a:t>
            </a:r>
            <a:r>
              <a:rPr lang="en-US" sz="2200" i="1" dirty="0"/>
              <a:t>maybe</a:t>
            </a:r>
            <a:r>
              <a:rPr lang="en-US" sz="2200" dirty="0"/>
              <a:t>)</a:t>
            </a:r>
          </a:p>
        </p:txBody>
      </p:sp>
      <p:sp>
        <p:nvSpPr>
          <p:cNvPr id="2" name="Rectangle 1"/>
          <p:cNvSpPr/>
          <p:nvPr/>
        </p:nvSpPr>
        <p:spPr>
          <a:xfrm>
            <a:off x="2056193" y="3724810"/>
            <a:ext cx="4210792" cy="1446550"/>
          </a:xfrm>
          <a:prstGeom prst="rect">
            <a:avLst/>
          </a:prstGeom>
        </p:spPr>
        <p:txBody>
          <a:bodyPr wrap="square">
            <a:spAutoFit/>
          </a:bodyPr>
          <a:lstStyle/>
          <a:p>
            <a:pPr marL="285750" indent="-285750">
              <a:buFont typeface="Arial" panose="020B0604020202020204" pitchFamily="34" charset="0"/>
              <a:buChar char="•"/>
            </a:pPr>
            <a:r>
              <a:rPr lang="en-US" sz="2200" dirty="0">
                <a:solidFill>
                  <a:srgbClr val="FFFF00"/>
                </a:solidFill>
              </a:rPr>
              <a:t>Day 2</a:t>
            </a:r>
            <a:r>
              <a:rPr lang="en-US" sz="2200" dirty="0"/>
              <a:t>: – </a:t>
            </a:r>
            <a:r>
              <a:rPr lang="en-US" sz="2200" dirty="0">
                <a:solidFill>
                  <a:srgbClr val="FF0000"/>
                </a:solidFill>
              </a:rPr>
              <a:t>Group activity</a:t>
            </a:r>
            <a:endParaRPr lang="en-US" sz="2200" dirty="0"/>
          </a:p>
          <a:p>
            <a:pPr marL="914400" lvl="1" indent="-457200">
              <a:buFont typeface="Arial" panose="020B0604020202020204" pitchFamily="34" charset="0"/>
              <a:buChar char="•"/>
            </a:pPr>
            <a:r>
              <a:rPr lang="en-US" sz="2200" dirty="0"/>
              <a:t>FOR and WHILE loops</a:t>
            </a:r>
          </a:p>
          <a:p>
            <a:pPr marL="914400" lvl="1" indent="-457200">
              <a:buFont typeface="Arial" panose="020B0604020202020204" pitchFamily="34" charset="0"/>
              <a:buChar char="•"/>
            </a:pPr>
            <a:r>
              <a:rPr lang="en-US" sz="2200" dirty="0"/>
              <a:t>Functions</a:t>
            </a:r>
          </a:p>
          <a:p>
            <a:pPr marL="914400" lvl="1" indent="-457200">
              <a:buFont typeface="Arial" panose="020B0604020202020204" pitchFamily="34" charset="0"/>
              <a:buChar char="•"/>
            </a:pPr>
            <a:r>
              <a:rPr lang="en-US" sz="2200" dirty="0"/>
              <a:t>Loading and Saving Data</a:t>
            </a:r>
          </a:p>
        </p:txBody>
      </p:sp>
      <p:sp>
        <p:nvSpPr>
          <p:cNvPr id="6" name="Rectangle 5"/>
          <p:cNvSpPr/>
          <p:nvPr/>
        </p:nvSpPr>
        <p:spPr>
          <a:xfrm>
            <a:off x="2016952" y="5469568"/>
            <a:ext cx="5797838" cy="769441"/>
          </a:xfrm>
          <a:prstGeom prst="rect">
            <a:avLst/>
          </a:prstGeom>
        </p:spPr>
        <p:txBody>
          <a:bodyPr wrap="square">
            <a:spAutoFit/>
          </a:bodyPr>
          <a:lstStyle/>
          <a:p>
            <a:pPr marL="285750" indent="-285750">
              <a:buFont typeface="Arial" panose="020B0604020202020204" pitchFamily="34" charset="0"/>
              <a:buChar char="•"/>
            </a:pPr>
            <a:r>
              <a:rPr lang="en-US" sz="2200" dirty="0">
                <a:solidFill>
                  <a:srgbClr val="FFFF00"/>
                </a:solidFill>
              </a:rPr>
              <a:t>Day 3</a:t>
            </a:r>
            <a:r>
              <a:rPr lang="en-US" sz="2200" dirty="0"/>
              <a:t>: Putting it all together – </a:t>
            </a:r>
            <a:r>
              <a:rPr lang="en-US" sz="2200" dirty="0">
                <a:solidFill>
                  <a:srgbClr val="FF0000"/>
                </a:solidFill>
              </a:rPr>
              <a:t>Group activity</a:t>
            </a:r>
            <a:r>
              <a:rPr lang="en-US" sz="2200" dirty="0"/>
              <a:t>:</a:t>
            </a:r>
          </a:p>
          <a:p>
            <a:pPr marL="742950" lvl="1" indent="-285750">
              <a:buFont typeface="Arial" panose="020B0604020202020204" pitchFamily="34" charset="0"/>
              <a:buChar char="•"/>
            </a:pPr>
            <a:r>
              <a:rPr lang="en-US" sz="2200" dirty="0"/>
              <a:t>Create your own STROOP experiment</a:t>
            </a:r>
          </a:p>
        </p:txBody>
      </p:sp>
    </p:spTree>
    <p:extLst>
      <p:ext uri="{BB962C8B-B14F-4D97-AF65-F5344CB8AC3E}">
        <p14:creationId xmlns:p14="http://schemas.microsoft.com/office/powerpoint/2010/main" val="32310578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20</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a:t>
            </a:r>
            <a:r>
              <a:rPr lang="en-US" sz="2400" dirty="0"/>
              <a:t>M2.6</a:t>
            </a:r>
            <a:r>
              <a:rPr lang="en-US" sz="4400" dirty="0"/>
              <a:t>                     </a:t>
            </a:r>
          </a:p>
        </p:txBody>
      </p:sp>
      <p:pic>
        <p:nvPicPr>
          <p:cNvPr id="9218" name="Picture 2" descr="https://d13yacurqjgara.cloudfront.net/users/4033/screenshots/841523/save-load-reset.png"/>
          <p:cNvPicPr>
            <a:picLocks noChangeAspect="1" noChangeArrowheads="1"/>
          </p:cNvPicPr>
          <p:nvPr/>
        </p:nvPicPr>
        <p:blipFill rotWithShape="1">
          <a:blip r:embed="rId3">
            <a:extLst>
              <a:ext uri="{28A0092B-C50C-407E-A947-70E740481C1C}">
                <a14:useLocalDpi xmlns:a14="http://schemas.microsoft.com/office/drawing/2010/main" val="0"/>
              </a:ext>
            </a:extLst>
          </a:blip>
          <a:srcRect l="11831" t="26442" r="66190" b="24042"/>
          <a:stretch/>
        </p:blipFill>
        <p:spPr bwMode="auto">
          <a:xfrm>
            <a:off x="4160559" y="4007936"/>
            <a:ext cx="837398" cy="1414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d13yacurqjgara.cloudfront.net/users/4033/screenshots/841523/save-load-reset.png"/>
          <p:cNvPicPr>
            <a:picLocks noChangeAspect="1" noChangeArrowheads="1"/>
          </p:cNvPicPr>
          <p:nvPr/>
        </p:nvPicPr>
        <p:blipFill rotWithShape="1">
          <a:blip r:embed="rId3">
            <a:extLst>
              <a:ext uri="{28A0092B-C50C-407E-A947-70E740481C1C}">
                <a14:useLocalDpi xmlns:a14="http://schemas.microsoft.com/office/drawing/2010/main" val="0"/>
              </a:ext>
            </a:extLst>
          </a:blip>
          <a:srcRect l="39158" t="26442" r="38652" b="24042"/>
          <a:stretch/>
        </p:blipFill>
        <p:spPr bwMode="auto">
          <a:xfrm>
            <a:off x="4137591" y="980160"/>
            <a:ext cx="845419" cy="141491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1710802" y="2690377"/>
            <a:ext cx="5698996"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numbers = </a:t>
            </a:r>
            <a:r>
              <a:rPr kumimoji="0" lang="en-US" altLang="en-US" b="0" i="0" u="none" strike="noStrike" cap="none" normalizeH="0" baseline="0" dirty="0" err="1">
                <a:ln>
                  <a:noFill/>
                </a:ln>
                <a:solidFill>
                  <a:srgbClr val="A9B7C6"/>
                </a:solidFill>
                <a:effectLst/>
                <a:latin typeface="Courier New" pitchFamily="49" charset="0"/>
                <a:cs typeface="Courier New" pitchFamily="49" charset="0"/>
              </a:rPr>
              <a:t>np.loadtxt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'just numbers.txt'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7" name="Rectangle 4"/>
          <p:cNvSpPr>
            <a:spLocks noChangeArrowheads="1"/>
          </p:cNvSpPr>
          <p:nvPr/>
        </p:nvSpPr>
        <p:spPr bwMode="auto">
          <a:xfrm>
            <a:off x="539007" y="3355012"/>
            <a:ext cx="8042586"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A9B7C6"/>
                </a:solidFill>
                <a:effectLst/>
                <a:latin typeface="Courier New" pitchFamily="49" charset="0"/>
                <a:cs typeface="Courier New" pitchFamily="49" charset="0"/>
              </a:rPr>
              <a:t>mixedFile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 = </a:t>
            </a:r>
            <a:r>
              <a:rPr kumimoji="0" lang="en-US" altLang="en-US" b="0" i="0" u="none" strike="noStrike" cap="none" normalizeH="0" baseline="0" dirty="0" err="1">
                <a:ln>
                  <a:noFill/>
                </a:ln>
                <a:solidFill>
                  <a:srgbClr val="A9B7C6"/>
                </a:solidFill>
                <a:effectLst/>
                <a:latin typeface="Courier New" pitchFamily="49" charset="0"/>
                <a:cs typeface="Courier New" pitchFamily="49" charset="0"/>
              </a:rPr>
              <a:t>np.genfromtxt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'Stroop_Input.txt'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err="1">
                <a:ln>
                  <a:noFill/>
                </a:ln>
                <a:solidFill>
                  <a:srgbClr val="AA4926"/>
                </a:solidFill>
                <a:effectLst/>
                <a:latin typeface="Courier New" pitchFamily="49" charset="0"/>
                <a:cs typeface="Courier New" pitchFamily="49" charset="0"/>
              </a:rPr>
              <a:t>dtype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None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p>
        </p:txBody>
      </p:sp>
      <p:sp>
        <p:nvSpPr>
          <p:cNvPr id="8" name="Rectangle 5"/>
          <p:cNvSpPr>
            <a:spLocks noChangeArrowheads="1"/>
          </p:cNvSpPr>
          <p:nvPr/>
        </p:nvSpPr>
        <p:spPr bwMode="auto">
          <a:xfrm>
            <a:off x="2278823" y="5612767"/>
            <a:ext cx="4596130"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A9B7C6"/>
                </a:solidFill>
                <a:effectLst/>
                <a:latin typeface="Courier New" pitchFamily="49" charset="0"/>
                <a:cs typeface="Courier New" pitchFamily="49" charset="0"/>
              </a:rPr>
              <a:t>data = </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open</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'dataFile.txt'</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 </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'w'</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sp>
        <p:nvSpPr>
          <p:cNvPr id="9" name="Rectangle 6"/>
          <p:cNvSpPr>
            <a:spLocks noChangeArrowheads="1"/>
          </p:cNvSpPr>
          <p:nvPr/>
        </p:nvSpPr>
        <p:spPr bwMode="auto">
          <a:xfrm>
            <a:off x="2625838" y="6103653"/>
            <a:ext cx="3906839"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altLang="en-US" b="0" i="0" u="none" strike="noStrike" cap="none" normalizeH="0" baseline="0" dirty="0" err="1">
                <a:ln>
                  <a:noFill/>
                </a:ln>
                <a:solidFill>
                  <a:srgbClr val="A9B7C6"/>
                </a:solidFill>
                <a:effectLst/>
                <a:latin typeface="Courier New" pitchFamily="49" charset="0"/>
                <a:cs typeface="Courier New" pitchFamily="49" charset="0"/>
              </a:rPr>
              <a:t>data.write</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r>
              <a:rPr lang="en-US" altLang="en-US" dirty="0">
                <a:solidFill>
                  <a:srgbClr val="A5C261"/>
                </a:solidFill>
                <a:latin typeface="Courier New" pitchFamily="49" charset="0"/>
                <a:cs typeface="Courier New" pitchFamily="49" charset="0"/>
              </a:rPr>
              <a:t>'</a:t>
            </a:r>
            <a:r>
              <a:rPr lang="en-US" altLang="en-US" dirty="0">
                <a:solidFill>
                  <a:srgbClr val="8888C6"/>
                </a:solidFill>
                <a:latin typeface="Courier New" pitchFamily="49" charset="0"/>
                <a:cs typeface="Courier New" pitchFamily="49" charset="0"/>
              </a:rPr>
              <a:t>some </a:t>
            </a:r>
            <a:r>
              <a:rPr kumimoji="0" lang="en-US" altLang="en-US" b="0" i="0" u="none" strike="noStrike" cap="none" normalizeH="0" baseline="0" dirty="0">
                <a:ln>
                  <a:noFill/>
                </a:ln>
                <a:solidFill>
                  <a:srgbClr val="8888C6"/>
                </a:solidFill>
                <a:effectLst/>
                <a:latin typeface="Courier New" pitchFamily="49" charset="0"/>
                <a:cs typeface="Courier New" pitchFamily="49" charset="0"/>
              </a:rPr>
              <a:t>string</a:t>
            </a:r>
            <a:r>
              <a:rPr kumimoji="0" lang="en-US" altLang="en-US" b="0" i="0" u="none" strike="noStrike" cap="none" normalizeH="0" baseline="0" dirty="0">
                <a:ln>
                  <a:noFill/>
                </a:ln>
                <a:solidFill>
                  <a:srgbClr val="CC7832"/>
                </a:solidFill>
                <a:effectLst/>
                <a:latin typeface="Courier New" pitchFamily="49" charset="0"/>
                <a:cs typeface="Courier New" pitchFamily="49" charset="0"/>
              </a:rPr>
              <a:t>\n</a:t>
            </a:r>
            <a:r>
              <a:rPr kumimoji="0" lang="en-US" altLang="en-US" b="0" i="0" u="none" strike="noStrike" cap="none" normalizeH="0" baseline="0" dirty="0">
                <a:ln>
                  <a:noFill/>
                </a:ln>
                <a:solidFill>
                  <a:srgbClr val="A5C261"/>
                </a:solidFill>
                <a:effectLst/>
                <a:latin typeface="Courier New" pitchFamily="49" charset="0"/>
                <a:cs typeface="Courier New" pitchFamily="49" charset="0"/>
              </a:rPr>
              <a:t>'</a:t>
            </a:r>
            <a:r>
              <a:rPr kumimoji="0" lang="en-US" altLang="en-US" b="0" i="0" u="none" strike="noStrike" cap="none" normalizeH="0" baseline="0" dirty="0">
                <a:ln>
                  <a:noFill/>
                </a:ln>
                <a:solidFill>
                  <a:srgbClr val="A9B7C6"/>
                </a:solidFill>
                <a:effectLst/>
                <a:latin typeface="Courier New" pitchFamily="49" charset="0"/>
                <a:cs typeface="Courier New" pitchFamily="49" charset="0"/>
              </a:rPr>
              <a:t>)</a:t>
            </a:r>
            <a:endParaRPr kumimoji="0" lang="en-US" altLang="en-US" b="0" i="0" u="none" strike="noStrike" cap="none" normalizeH="0" baseline="0" dirty="0">
              <a:ln>
                <a:noFill/>
              </a:ln>
              <a:solidFill>
                <a:schemeClr val="tx1"/>
              </a:solidFill>
              <a:effectLst/>
              <a:latin typeface="Arial" pitchFamily="34" charset="0"/>
              <a:cs typeface="Arial" pitchFamily="34" charset="0"/>
            </a:endParaRPr>
          </a:p>
        </p:txBody>
      </p:sp>
      <p:graphicFrame>
        <p:nvGraphicFramePr>
          <p:cNvPr id="10" name="Object 9"/>
          <p:cNvGraphicFramePr>
            <a:graphicFrameLocks noChangeAspect="1"/>
          </p:cNvGraphicFramePr>
          <p:nvPr>
            <p:extLst>
              <p:ext uri="{D42A27DB-BD31-4B8C-83A1-F6EECF244321}">
                <p14:modId xmlns:p14="http://schemas.microsoft.com/office/powerpoint/2010/main" val="2645218061"/>
              </p:ext>
            </p:extLst>
          </p:nvPr>
        </p:nvGraphicFramePr>
        <p:xfrm>
          <a:off x="6718601" y="855665"/>
          <a:ext cx="2322513" cy="685800"/>
        </p:xfrm>
        <a:graphic>
          <a:graphicData uri="http://schemas.openxmlformats.org/presentationml/2006/ole">
            <mc:AlternateContent xmlns:mc="http://schemas.openxmlformats.org/markup-compatibility/2006">
              <mc:Choice xmlns:v="urn:schemas-microsoft-com:vml" Requires="v">
                <p:oleObj spid="_x0000_s9241" name="Packager Shell Object" showAsIcon="1" r:id="rId4" imgW="2323080" imgH="685800" progId="Package">
                  <p:embed/>
                </p:oleObj>
              </mc:Choice>
              <mc:Fallback>
                <p:oleObj name="Packager Shell Object" showAsIcon="1" r:id="rId4" imgW="2323080" imgH="685800" progId="Package">
                  <p:embed/>
                  <p:pic>
                    <p:nvPicPr>
                      <p:cNvPr id="0" name=""/>
                      <p:cNvPicPr/>
                      <p:nvPr/>
                    </p:nvPicPr>
                    <p:blipFill>
                      <a:blip r:embed="rId5"/>
                      <a:stretch>
                        <a:fillRect/>
                      </a:stretch>
                    </p:blipFill>
                    <p:spPr>
                      <a:xfrm>
                        <a:off x="6718601" y="855665"/>
                        <a:ext cx="2322513" cy="685800"/>
                      </a:xfrm>
                      <a:prstGeom prst="rect">
                        <a:avLst/>
                      </a:prstGeom>
                    </p:spPr>
                  </p:pic>
                </p:oleObj>
              </mc:Fallback>
            </mc:AlternateContent>
          </a:graphicData>
        </a:graphic>
      </p:graphicFrame>
    </p:spTree>
    <p:extLst>
      <p:ext uri="{BB962C8B-B14F-4D97-AF65-F5344CB8AC3E}">
        <p14:creationId xmlns:p14="http://schemas.microsoft.com/office/powerpoint/2010/main" val="24966903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21</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000" dirty="0"/>
              <a:t>Code: Let’s build a </a:t>
            </a:r>
            <a:r>
              <a:rPr lang="en-US" sz="4000" dirty="0">
                <a:solidFill>
                  <a:srgbClr val="C00000"/>
                </a:solidFill>
              </a:rPr>
              <a:t>S</a:t>
            </a:r>
            <a:r>
              <a:rPr lang="en-US" sz="4000" dirty="0">
                <a:solidFill>
                  <a:srgbClr val="FFC000"/>
                </a:solidFill>
              </a:rPr>
              <a:t>T</a:t>
            </a:r>
            <a:r>
              <a:rPr lang="en-US" sz="4000" dirty="0">
                <a:solidFill>
                  <a:srgbClr val="FFFF00"/>
                </a:solidFill>
              </a:rPr>
              <a:t>R</a:t>
            </a:r>
            <a:r>
              <a:rPr lang="en-US" sz="4000" dirty="0">
                <a:solidFill>
                  <a:srgbClr val="00B050"/>
                </a:solidFill>
              </a:rPr>
              <a:t>O</a:t>
            </a:r>
            <a:r>
              <a:rPr lang="en-US" sz="4000" dirty="0">
                <a:solidFill>
                  <a:srgbClr val="0070C0"/>
                </a:solidFill>
              </a:rPr>
              <a:t>O</a:t>
            </a:r>
            <a:r>
              <a:rPr lang="en-US" sz="4000" dirty="0">
                <a:solidFill>
                  <a:srgbClr val="7030A0"/>
                </a:solidFill>
              </a:rPr>
              <a:t>P</a:t>
            </a:r>
            <a:r>
              <a:rPr lang="en-US" sz="4000" dirty="0"/>
              <a:t> experiment!</a:t>
            </a:r>
          </a:p>
        </p:txBody>
      </p:sp>
      <p:graphicFrame>
        <p:nvGraphicFramePr>
          <p:cNvPr id="2" name="Object 1"/>
          <p:cNvGraphicFramePr>
            <a:graphicFrameLocks noChangeAspect="1"/>
          </p:cNvGraphicFramePr>
          <p:nvPr>
            <p:extLst>
              <p:ext uri="{D42A27DB-BD31-4B8C-83A1-F6EECF244321}">
                <p14:modId xmlns:p14="http://schemas.microsoft.com/office/powerpoint/2010/main" val="68247704"/>
              </p:ext>
            </p:extLst>
          </p:nvPr>
        </p:nvGraphicFramePr>
        <p:xfrm>
          <a:off x="-3979" y="6013451"/>
          <a:ext cx="1801812" cy="685800"/>
        </p:xfrm>
        <a:graphic>
          <a:graphicData uri="http://schemas.openxmlformats.org/presentationml/2006/ole">
            <mc:AlternateContent xmlns:mc="http://schemas.openxmlformats.org/markup-compatibility/2006">
              <mc:Choice xmlns:v="urn:schemas-microsoft-com:vml" Requires="v">
                <p:oleObj spid="_x0000_s14361" name="Packager Shell Object" showAsIcon="1" r:id="rId3" imgW="1802520" imgH="685800" progId="Package">
                  <p:embed/>
                </p:oleObj>
              </mc:Choice>
              <mc:Fallback>
                <p:oleObj name="Packager Shell Object" showAsIcon="1" r:id="rId3" imgW="1802520" imgH="685800" progId="Package">
                  <p:embed/>
                  <p:pic>
                    <p:nvPicPr>
                      <p:cNvPr id="0" name=""/>
                      <p:cNvPicPr/>
                      <p:nvPr/>
                    </p:nvPicPr>
                    <p:blipFill>
                      <a:blip r:embed="rId4"/>
                      <a:stretch>
                        <a:fillRect/>
                      </a:stretch>
                    </p:blipFill>
                    <p:spPr>
                      <a:xfrm>
                        <a:off x="-3979" y="6013451"/>
                        <a:ext cx="1801812" cy="685800"/>
                      </a:xfrm>
                      <a:prstGeom prst="rect">
                        <a:avLst/>
                      </a:prstGeom>
                    </p:spPr>
                  </p:pic>
                </p:oleObj>
              </mc:Fallback>
            </mc:AlternateContent>
          </a:graphicData>
        </a:graphic>
      </p:graphicFrame>
      <p:sp>
        <p:nvSpPr>
          <p:cNvPr id="3" name="TextBox 2"/>
          <p:cNvSpPr txBox="1"/>
          <p:nvPr/>
        </p:nvSpPr>
        <p:spPr>
          <a:xfrm>
            <a:off x="8153399" y="816428"/>
            <a:ext cx="577402" cy="461665"/>
          </a:xfrm>
          <a:prstGeom prst="rect">
            <a:avLst/>
          </a:prstGeom>
          <a:noFill/>
        </p:spPr>
        <p:txBody>
          <a:bodyPr wrap="none" rtlCol="0">
            <a:spAutoFit/>
          </a:bodyPr>
          <a:lstStyle/>
          <a:p>
            <a:r>
              <a:rPr lang="en-US" sz="2400" dirty="0">
                <a:latin typeface="+mj-lt"/>
              </a:rPr>
              <a:t>M3</a:t>
            </a:r>
            <a:endParaRPr lang="en-US" dirty="0">
              <a:latin typeface="+mj-lt"/>
            </a:endParaRPr>
          </a:p>
        </p:txBody>
      </p:sp>
      <p:sp>
        <p:nvSpPr>
          <p:cNvPr id="6" name="TextBox 5"/>
          <p:cNvSpPr txBox="1"/>
          <p:nvPr/>
        </p:nvSpPr>
        <p:spPr>
          <a:xfrm>
            <a:off x="228600" y="1278093"/>
            <a:ext cx="2531719" cy="1938992"/>
          </a:xfrm>
          <a:prstGeom prst="rect">
            <a:avLst/>
          </a:prstGeom>
          <a:noFill/>
        </p:spPr>
        <p:txBody>
          <a:bodyPr wrap="none" rtlCol="0">
            <a:spAutoFit/>
          </a:bodyPr>
          <a:lstStyle/>
          <a:p>
            <a:r>
              <a:rPr lang="en-US" sz="2400" dirty="0"/>
              <a:t>Before we start</a:t>
            </a:r>
          </a:p>
          <a:p>
            <a:r>
              <a:rPr lang="en-US" sz="2400" dirty="0"/>
              <a:t>keep in mind:</a:t>
            </a:r>
          </a:p>
          <a:p>
            <a:endParaRPr lang="en-US" sz="2400" dirty="0"/>
          </a:p>
          <a:p>
            <a:r>
              <a:rPr lang="en-US" sz="2400" dirty="0"/>
              <a:t>COMMENT  YOUR</a:t>
            </a:r>
          </a:p>
          <a:p>
            <a:r>
              <a:rPr lang="en-US" sz="2400" dirty="0"/>
              <a:t>CODE!</a:t>
            </a:r>
          </a:p>
        </p:txBody>
      </p:sp>
      <p:pic>
        <p:nvPicPr>
          <p:cNvPr id="7" name="Picture 6"/>
          <p:cNvPicPr>
            <a:picLocks noChangeAspect="1"/>
          </p:cNvPicPr>
          <p:nvPr/>
        </p:nvPicPr>
        <p:blipFill>
          <a:blip r:embed="rId5"/>
          <a:stretch>
            <a:fillRect/>
          </a:stretch>
        </p:blipFill>
        <p:spPr>
          <a:xfrm>
            <a:off x="2676186" y="997781"/>
            <a:ext cx="5529168" cy="5565704"/>
          </a:xfrm>
          <a:prstGeom prst="rect">
            <a:avLst/>
          </a:prstGeom>
        </p:spPr>
      </p:pic>
      <p:sp>
        <p:nvSpPr>
          <p:cNvPr id="8" name="Multiply 7"/>
          <p:cNvSpPr/>
          <p:nvPr/>
        </p:nvSpPr>
        <p:spPr>
          <a:xfrm>
            <a:off x="2110483" y="712954"/>
            <a:ext cx="6660573" cy="6135357"/>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6"/>
          <a:stretch>
            <a:fillRect/>
          </a:stretch>
        </p:blipFill>
        <p:spPr>
          <a:xfrm>
            <a:off x="2676186" y="997780"/>
            <a:ext cx="8620125" cy="5565704"/>
          </a:xfrm>
          <a:prstGeom prst="rect">
            <a:avLst/>
          </a:prstGeom>
        </p:spPr>
      </p:pic>
    </p:spTree>
    <p:extLst>
      <p:ext uri="{BB962C8B-B14F-4D97-AF65-F5344CB8AC3E}">
        <p14:creationId xmlns:p14="http://schemas.microsoft.com/office/powerpoint/2010/main" val="90919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22</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pic>
        <p:nvPicPr>
          <p:cNvPr id="3" name="gift.gif">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285750" y="308717"/>
            <a:ext cx="8572500" cy="3333750"/>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395261570"/>
              </p:ext>
            </p:extLst>
          </p:nvPr>
        </p:nvGraphicFramePr>
        <p:xfrm>
          <a:off x="3475222" y="4244873"/>
          <a:ext cx="2372414" cy="1472533"/>
        </p:xfrm>
        <a:graphic>
          <a:graphicData uri="http://schemas.openxmlformats.org/presentationml/2006/ole">
            <mc:AlternateContent xmlns:mc="http://schemas.openxmlformats.org/markup-compatibility/2006">
              <mc:Choice xmlns:v="urn:schemas-microsoft-com:vml" Requires="v">
                <p:oleObj spid="_x0000_s15379" name="Packager Shell Object" showAsIcon="1" r:id="rId6" imgW="1104480" imgH="685800" progId="Package">
                  <p:embed/>
                </p:oleObj>
              </mc:Choice>
              <mc:Fallback>
                <p:oleObj name="Packager Shell Object" showAsIcon="1" r:id="rId6" imgW="1104480" imgH="685800" progId="Package">
                  <p:embed/>
                  <p:pic>
                    <p:nvPicPr>
                      <p:cNvPr id="0" name=""/>
                      <p:cNvPicPr/>
                      <p:nvPr/>
                    </p:nvPicPr>
                    <p:blipFill>
                      <a:blip r:embed="rId7"/>
                      <a:stretch>
                        <a:fillRect/>
                      </a:stretch>
                    </p:blipFill>
                    <p:spPr>
                      <a:xfrm>
                        <a:off x="3475222" y="4244873"/>
                        <a:ext cx="2372414" cy="1472533"/>
                      </a:xfrm>
                      <a:prstGeom prst="rect">
                        <a:avLst/>
                      </a:prstGeom>
                    </p:spPr>
                  </p:pic>
                </p:oleObj>
              </mc:Fallback>
            </mc:AlternateContent>
          </a:graphicData>
        </a:graphic>
      </p:graphicFrame>
    </p:spTree>
    <p:extLst>
      <p:ext uri="{BB962C8B-B14F-4D97-AF65-F5344CB8AC3E}">
        <p14:creationId xmlns:p14="http://schemas.microsoft.com/office/powerpoint/2010/main" val="33673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3</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7886700" cy="1325563"/>
          </a:xfrm>
        </p:spPr>
        <p:txBody>
          <a:bodyPr>
            <a:normAutofit/>
          </a:bodyPr>
          <a:lstStyle/>
          <a:p>
            <a:r>
              <a:rPr lang="en-US" sz="4400" dirty="0"/>
              <a:t>Structure:</a:t>
            </a:r>
          </a:p>
        </p:txBody>
      </p:sp>
      <p:sp>
        <p:nvSpPr>
          <p:cNvPr id="3" name="TextBox 2"/>
          <p:cNvSpPr txBox="1"/>
          <p:nvPr/>
        </p:nvSpPr>
        <p:spPr>
          <a:xfrm>
            <a:off x="79939" y="1524013"/>
            <a:ext cx="9212265" cy="4154984"/>
          </a:xfrm>
          <a:prstGeom prst="rect">
            <a:avLst/>
          </a:prstGeom>
          <a:noFill/>
        </p:spPr>
        <p:txBody>
          <a:bodyPr wrap="none" rtlCol="0">
            <a:spAutoFit/>
          </a:bodyPr>
          <a:lstStyle/>
          <a:p>
            <a:r>
              <a:rPr lang="en-US" sz="2400" dirty="0"/>
              <a:t>Each section will be individual / group based hands-on learning.</a:t>
            </a:r>
          </a:p>
          <a:p>
            <a:endParaRPr lang="en-US" sz="2400" dirty="0"/>
          </a:p>
          <a:p>
            <a:r>
              <a:rPr lang="en-US" sz="2400" dirty="0"/>
              <a:t>I’ll give a brief intro to each section, and then we’ll turn to</a:t>
            </a:r>
          </a:p>
          <a:p>
            <a:r>
              <a:rPr lang="en-US" sz="2400" dirty="0"/>
              <a:t>the appropriate .</a:t>
            </a:r>
            <a:r>
              <a:rPr lang="en-US" sz="2400" dirty="0" err="1"/>
              <a:t>py</a:t>
            </a:r>
            <a:r>
              <a:rPr lang="en-US" sz="2400" dirty="0"/>
              <a:t> file and work through the examples.</a:t>
            </a:r>
          </a:p>
          <a:p>
            <a:endParaRPr lang="en-US" sz="2400" dirty="0"/>
          </a:p>
          <a:p>
            <a:r>
              <a:rPr lang="en-US" sz="2400" dirty="0"/>
              <a:t>You should try and complete each step on your own, but</a:t>
            </a:r>
          </a:p>
          <a:p>
            <a:r>
              <a:rPr lang="en-US" sz="2400" dirty="0"/>
              <a:t>don’t hesitate to ask for help from your group members or me.</a:t>
            </a:r>
          </a:p>
          <a:p>
            <a:endParaRPr lang="en-US" sz="2400" dirty="0"/>
          </a:p>
          <a:p>
            <a:r>
              <a:rPr lang="en-US" sz="2400" dirty="0" smtClean="0"/>
              <a:t>Don’t </a:t>
            </a:r>
            <a:r>
              <a:rPr lang="en-US" sz="2400" dirty="0"/>
              <a:t>worry if you feel like you’re struggling. Learning code is literally </a:t>
            </a:r>
          </a:p>
          <a:p>
            <a:r>
              <a:rPr lang="en-US" sz="2400" dirty="0"/>
              <a:t>learning a new language, with new syntax and grammar. If you’re stuck,</a:t>
            </a:r>
          </a:p>
          <a:p>
            <a:r>
              <a:rPr lang="en-US" sz="2400" dirty="0"/>
              <a:t>ask for help! That’s what we’re here for </a:t>
            </a:r>
            <a:r>
              <a:rPr lang="en-US" sz="2400" dirty="0">
                <a:sym typeface="Wingdings" panose="05000000000000000000" pitchFamily="2" charset="2"/>
              </a:rPr>
              <a:t></a:t>
            </a:r>
            <a:endParaRPr lang="en-US" sz="2400" dirty="0"/>
          </a:p>
        </p:txBody>
      </p:sp>
    </p:spTree>
    <p:extLst>
      <p:ext uri="{BB962C8B-B14F-4D97-AF65-F5344CB8AC3E}">
        <p14:creationId xmlns:p14="http://schemas.microsoft.com/office/powerpoint/2010/main" val="25847844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4</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Code: What is it good for?                  </a:t>
            </a:r>
            <a:r>
              <a:rPr lang="en-US" sz="2400" dirty="0"/>
              <a:t>M1</a:t>
            </a:r>
          </a:p>
        </p:txBody>
      </p:sp>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32985" y="1086966"/>
            <a:ext cx="4947943" cy="46333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 name="Group 1"/>
          <p:cNvGrpSpPr/>
          <p:nvPr/>
        </p:nvGrpSpPr>
        <p:grpSpPr>
          <a:xfrm>
            <a:off x="72575" y="2136808"/>
            <a:ext cx="2857500" cy="2533650"/>
            <a:chOff x="72575" y="2136808"/>
            <a:chExt cx="2857500" cy="2533650"/>
          </a:xfrm>
        </p:grpSpPr>
        <p:pic>
          <p:nvPicPr>
            <p:cNvPr id="2050" name="Picture 2" descr="Z:\DropBox\School\Northwestern\Intro to Python\Monito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575" y="2136808"/>
              <a:ext cx="2857500" cy="2533650"/>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https://universalmatrixconsciousness.files.wordpress.com/2015/01/remarkable-matrix-wallpaper-for-laptop-hd-matrix-wallpaper-wallpapers-for-mobile-1080p-android-laptop-windows-7-mac-1366x768-iphone-nature.jp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4402" b="4407"/>
            <a:stretch/>
          </p:blipFill>
          <p:spPr bwMode="auto">
            <a:xfrm rot="159394">
              <a:off x="1096118" y="2315384"/>
              <a:ext cx="1602631" cy="1615791"/>
            </a:xfrm>
            <a:prstGeom prst="rect">
              <a:avLst/>
            </a:prstGeom>
            <a:noFill/>
            <a:ln w="0" cap="rnd">
              <a:solidFill>
                <a:schemeClr val="tx1"/>
              </a:solidFill>
            </a:ln>
            <a:scene3d>
              <a:camera prst="perspectiveFront" fov="6000000">
                <a:rot lat="20810591" lon="20342485" rev="582109"/>
              </a:camera>
              <a:lightRig rig="threePt" dir="t"/>
            </a:scene3d>
            <a:extLst>
              <a:ext uri="{909E8E84-426E-40DD-AFC4-6F175D3DCCD1}">
                <a14:hiddenFill xmlns:a14="http://schemas.microsoft.com/office/drawing/2010/main">
                  <a:solidFill>
                    <a:srgbClr val="FFFFFF"/>
                  </a:solidFill>
                </a14:hiddenFill>
              </a:ext>
            </a:extLst>
          </p:spPr>
        </p:pic>
      </p:grpSp>
      <p:sp>
        <p:nvSpPr>
          <p:cNvPr id="7" name="Left-Right Arrow 6"/>
          <p:cNvSpPr/>
          <p:nvPr/>
        </p:nvSpPr>
        <p:spPr>
          <a:xfrm>
            <a:off x="2930075" y="2868328"/>
            <a:ext cx="997032" cy="5353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95747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www.fearnleyeducation.com/files/PageImages/FlowDiagram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737" y="1369056"/>
            <a:ext cx="5499407" cy="4472281"/>
          </a:xfrm>
          <a:prstGeom prst="rect">
            <a:avLst/>
          </a:prstGeom>
          <a:noFill/>
          <a:extLst>
            <a:ext uri="{909E8E84-426E-40DD-AFC4-6F175D3DCCD1}">
              <a14:hiddenFill xmlns:a14="http://schemas.microsoft.com/office/drawing/2010/main">
                <a:solidFill>
                  <a:srgbClr val="FFFFFF"/>
                </a:solidFill>
              </a14:hiddenFill>
            </a:ext>
          </a:extLst>
        </p:spPr>
      </p:pic>
      <p:pic>
        <p:nvPicPr>
          <p:cNvPr id="4107" name="Picture 1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8905" y="1368079"/>
            <a:ext cx="7025635" cy="43192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a:xfrm>
            <a:off x="205140" y="-144380"/>
            <a:ext cx="8938859" cy="1325563"/>
          </a:xfrm>
        </p:spPr>
        <p:txBody>
          <a:bodyPr>
            <a:normAutofit/>
          </a:bodyPr>
          <a:lstStyle/>
          <a:p>
            <a:r>
              <a:rPr lang="en-US" sz="4400" dirty="0"/>
              <a:t>Like </a:t>
            </a:r>
            <a:r>
              <a:rPr lang="en-US" sz="4400" dirty="0" err="1"/>
              <a:t>Ogers</a:t>
            </a:r>
            <a:r>
              <a:rPr lang="en-US" sz="4400" dirty="0"/>
              <a:t>, code has layers…</a:t>
            </a:r>
            <a:r>
              <a:rPr lang="en-US" dirty="0"/>
              <a:t>            </a:t>
            </a:r>
            <a:r>
              <a:rPr lang="en-US" sz="2400" dirty="0"/>
              <a:t>M1</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5</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8" name="Right Arrow 7"/>
          <p:cNvSpPr/>
          <p:nvPr/>
        </p:nvSpPr>
        <p:spPr>
          <a:xfrm>
            <a:off x="569143" y="4989897"/>
            <a:ext cx="807951" cy="400053"/>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2" name="Picture 6" descr="https://upload.wikimedia.org/wikipedia/commons/f/f3/Motorola_6800_Assembly_Language.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74307" y="1508479"/>
            <a:ext cx="2624437" cy="4178892"/>
          </a:xfrm>
          <a:prstGeom prst="rect">
            <a:avLst/>
          </a:prstGeom>
          <a:noFill/>
          <a:extLst>
            <a:ext uri="{909E8E84-426E-40DD-AFC4-6F175D3DCCD1}">
              <a14:hiddenFill xmlns:a14="http://schemas.microsoft.com/office/drawing/2010/main">
                <a:solidFill>
                  <a:srgbClr val="FFFFFF"/>
                </a:solidFill>
              </a14:hiddenFill>
            </a:ext>
          </a:extLst>
        </p:spPr>
      </p:pic>
      <p:sp>
        <p:nvSpPr>
          <p:cNvPr id="14" name="Right Arrow 13"/>
          <p:cNvSpPr/>
          <p:nvPr/>
        </p:nvSpPr>
        <p:spPr>
          <a:xfrm>
            <a:off x="567543" y="4144307"/>
            <a:ext cx="807951" cy="400053"/>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574930" y="3405169"/>
            <a:ext cx="807951" cy="400053"/>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574930" y="2654399"/>
            <a:ext cx="807951" cy="400053"/>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574930" y="1884377"/>
            <a:ext cx="807951" cy="400053"/>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5730979" y="2299885"/>
            <a:ext cx="3311091" cy="2610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7030A0"/>
                </a:solidFill>
              </a:rPr>
              <a:t>01001000 01100101 01101100 01101100 01101111 00100000 01010111 01101111 01110010 01101100 01100100 00100001</a:t>
            </a:r>
          </a:p>
        </p:txBody>
      </p:sp>
      <p:pic>
        <p:nvPicPr>
          <p:cNvPr id="4104" name="Picture 8" descr="https://upload.wikimedia.org/wikipedia/commons/c/c0/W65C816S_Machine_Code_Monitor.jpe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68816" y="1955814"/>
            <a:ext cx="3711679" cy="2954691"/>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http://www.tenouk.com/visualcplusmfc/visualcplusmfc27a_files/image04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67206" y="1770737"/>
            <a:ext cx="3796888" cy="3324843"/>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1856842" y="1725813"/>
            <a:ext cx="5323525" cy="3744227"/>
            <a:chOff x="182046" y="2117558"/>
            <a:chExt cx="5323525" cy="3744227"/>
          </a:xfrm>
        </p:grpSpPr>
        <p:pic>
          <p:nvPicPr>
            <p:cNvPr id="4100" name="Picture 4" descr="http://vignette4.wikia.nocookie.net/shrek/images/4/40/S2.png/revision/latest?cb=2014112205074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82046" y="2117558"/>
              <a:ext cx="2808170" cy="37442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vignette4.wikia.nocookie.net/shrek/images/4/40/S2.png/revision/latest?cb=2014112205074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flipH="1">
              <a:off x="2697401" y="2117558"/>
              <a:ext cx="2808170" cy="374422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47198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par>
                                <p:cTn id="19" presetID="1" presetClass="entr" presetSubtype="0" fill="hold" nodeType="withEffect">
                                  <p:stCondLst>
                                    <p:cond delay="0"/>
                                  </p:stCondLst>
                                  <p:childTnLst>
                                    <p:set>
                                      <p:cBhvr>
                                        <p:cTn id="20" dur="1" fill="hold">
                                          <p:stCondLst>
                                            <p:cond delay="0"/>
                                          </p:stCondLst>
                                        </p:cTn>
                                        <p:tgtEl>
                                          <p:spTgt spid="4104"/>
                                        </p:tgtEl>
                                        <p:attrNameLst>
                                          <p:attrName>style.visibility</p:attrName>
                                        </p:attrNameLst>
                                      </p:cBhvr>
                                      <p:to>
                                        <p:strVal val="visible"/>
                                      </p:to>
                                    </p:set>
                                  </p:childTnLst>
                                  <p:subTnLst>
                                    <p:set>
                                      <p:cBhvr override="childStyle">
                                        <p:cTn dur="1" fill="hold" display="0" masterRel="nextClick" afterEffect="1"/>
                                        <p:tgtEl>
                                          <p:spTgt spid="4104"/>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4102"/>
                                        </p:tgtEl>
                                        <p:attrNameLst>
                                          <p:attrName>style.visibility</p:attrName>
                                        </p:attrNameLst>
                                      </p:cBhvr>
                                      <p:to>
                                        <p:strVal val="visible"/>
                                      </p:to>
                                    </p:set>
                                  </p:childTnLst>
                                  <p:subTnLst>
                                    <p:set>
                                      <p:cBhvr override="childStyle">
                                        <p:cTn dur="1" fill="hold" display="0" masterRel="nextClick" afterEffect="1"/>
                                        <p:tgtEl>
                                          <p:spTgt spid="4102"/>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par>
                                <p:cTn id="31" presetID="1" presetClass="entr" presetSubtype="0" fill="hold" nodeType="withEffect">
                                  <p:stCondLst>
                                    <p:cond delay="0"/>
                                  </p:stCondLst>
                                  <p:childTnLst>
                                    <p:set>
                                      <p:cBhvr>
                                        <p:cTn id="32" dur="1" fill="hold">
                                          <p:stCondLst>
                                            <p:cond delay="0"/>
                                          </p:stCondLst>
                                        </p:cTn>
                                        <p:tgtEl>
                                          <p:spTgt spid="4106"/>
                                        </p:tgtEl>
                                        <p:attrNameLst>
                                          <p:attrName>style.visibility</p:attrName>
                                        </p:attrNameLst>
                                      </p:cBhvr>
                                      <p:to>
                                        <p:strVal val="visible"/>
                                      </p:to>
                                    </p:set>
                                  </p:childTnLst>
                                  <p:subTnLst>
                                    <p:set>
                                      <p:cBhvr override="childStyle">
                                        <p:cTn dur="1" fill="hold" display="0" masterRel="nextClick" afterEffect="1"/>
                                        <p:tgtEl>
                                          <p:spTgt spid="4106"/>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subTnLst>
                                    <p:set>
                                      <p:cBhvr override="childStyle">
                                        <p:cTn dur="1" fill="hold" display="0" masterRel="nextClick" afterEffect="1"/>
                                        <p:tgtEl>
                                          <p:spTgt spid="17"/>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1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animBg="1"/>
      <p:bldP spid="15" grpId="0" animBg="1"/>
      <p:bldP spid="16" grpId="0" animBg="1"/>
      <p:bldP spid="17"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6</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Python Characteristics                        </a:t>
            </a:r>
            <a:r>
              <a:rPr lang="en-US" sz="2400" dirty="0"/>
              <a:t>M1</a:t>
            </a:r>
            <a:endParaRPr lang="en-US" sz="4400" dirty="0"/>
          </a:p>
        </p:txBody>
      </p:sp>
      <p:sp>
        <p:nvSpPr>
          <p:cNvPr id="2" name="TextBox 1"/>
          <p:cNvSpPr txBox="1"/>
          <p:nvPr/>
        </p:nvSpPr>
        <p:spPr>
          <a:xfrm>
            <a:off x="606402" y="1761423"/>
            <a:ext cx="4853701" cy="3139321"/>
          </a:xfrm>
          <a:prstGeom prst="rect">
            <a:avLst/>
          </a:prstGeom>
          <a:noFill/>
        </p:spPr>
        <p:txBody>
          <a:bodyPr wrap="none" rtlCol="0">
            <a:spAutoFit/>
          </a:bodyPr>
          <a:lstStyle/>
          <a:p>
            <a:pPr marL="285750" indent="-285750">
              <a:buFont typeface="Arial" charset="0"/>
              <a:buChar char="•"/>
            </a:pPr>
            <a:r>
              <a:rPr lang="en-US" dirty="0"/>
              <a:t>High Level / Interpreted Language</a:t>
            </a:r>
            <a:br>
              <a:rPr lang="en-US" dirty="0"/>
            </a:br>
            <a:endParaRPr lang="en-US" dirty="0"/>
          </a:p>
          <a:p>
            <a:pPr marL="285750" indent="-285750">
              <a:buFont typeface="Arial" charset="0"/>
              <a:buChar char="•"/>
            </a:pPr>
            <a:r>
              <a:rPr lang="en-US" dirty="0"/>
              <a:t>White-Space Sensitive (organization matters!)</a:t>
            </a:r>
            <a:br>
              <a:rPr lang="en-US" dirty="0"/>
            </a:br>
            <a:endParaRPr lang="en-US" dirty="0"/>
          </a:p>
          <a:p>
            <a:pPr marL="285750" indent="-285750">
              <a:buFont typeface="Arial" charset="0"/>
              <a:buChar char="•"/>
            </a:pPr>
            <a:r>
              <a:rPr lang="en-US" dirty="0"/>
              <a:t>Balances Looping / Computation Performance</a:t>
            </a:r>
            <a:br>
              <a:rPr lang="en-US" dirty="0"/>
            </a:br>
            <a:endParaRPr lang="en-US" dirty="0"/>
          </a:p>
          <a:p>
            <a:pPr marL="285750" indent="-285750">
              <a:buFont typeface="Arial" charset="0"/>
              <a:buChar char="•"/>
            </a:pPr>
            <a:r>
              <a:rPr lang="en-US" dirty="0"/>
              <a:t>Multi-Threaded</a:t>
            </a:r>
            <a:br>
              <a:rPr lang="en-US" dirty="0"/>
            </a:br>
            <a:endParaRPr lang="en-US" dirty="0"/>
          </a:p>
          <a:p>
            <a:pPr marL="285750" indent="-285750">
              <a:buFont typeface="Arial" charset="0"/>
              <a:buChar char="•"/>
            </a:pPr>
            <a:r>
              <a:rPr lang="en-US" dirty="0"/>
              <a:t>Huge Support Network (e.g.: </a:t>
            </a:r>
            <a:r>
              <a:rPr lang="en-US" dirty="0" err="1"/>
              <a:t>Stackoverflow</a:t>
            </a:r>
            <a:r>
              <a:rPr lang="en-US" dirty="0"/>
              <a:t>)</a:t>
            </a:r>
            <a:br>
              <a:rPr lang="en-US" dirty="0"/>
            </a:br>
            <a:endParaRPr lang="en-US" dirty="0"/>
          </a:p>
          <a:p>
            <a:pPr marL="285750" indent="-285750">
              <a:buFont typeface="Arial" charset="0"/>
              <a:buChar char="•"/>
            </a:pPr>
            <a:r>
              <a:rPr lang="en-US" dirty="0"/>
              <a:t>Not Scaly at all!</a:t>
            </a:r>
          </a:p>
        </p:txBody>
      </p:sp>
      <p:sp>
        <p:nvSpPr>
          <p:cNvPr id="9" name="Rectangle 8"/>
          <p:cNvSpPr/>
          <p:nvPr/>
        </p:nvSpPr>
        <p:spPr>
          <a:xfrm>
            <a:off x="5615594" y="2418272"/>
            <a:ext cx="3284354" cy="162666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 Parent</a:t>
            </a:r>
          </a:p>
          <a:p>
            <a:r>
              <a:rPr lang="en-US" dirty="0"/>
              <a:t> |----Child</a:t>
            </a:r>
          </a:p>
          <a:p>
            <a:r>
              <a:rPr lang="en-US" dirty="0"/>
              <a:t>          |----Grandchild</a:t>
            </a:r>
          </a:p>
          <a:p>
            <a:r>
              <a:rPr lang="en-US" dirty="0"/>
              <a:t>                   |----Great-Grandchild</a:t>
            </a:r>
          </a:p>
          <a:p>
            <a:r>
              <a:rPr lang="en-US" dirty="0"/>
              <a:t>                            |----etc.</a:t>
            </a:r>
          </a:p>
        </p:txBody>
      </p:sp>
    </p:spTree>
    <p:extLst>
      <p:ext uri="{BB962C8B-B14F-4D97-AF65-F5344CB8AC3E}">
        <p14:creationId xmlns:p14="http://schemas.microsoft.com/office/powerpoint/2010/main" val="307616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0" end="0"/>
                                            </p:txEl>
                                          </p:spTgt>
                                        </p:tgtEl>
                                        <p:attrNameLst>
                                          <p:attrName>ppt_c</p:attrName>
                                        </p:attrNameLst>
                                      </p:cBhvr>
                                      <p:to>
                                        <a:srgbClr val="C0C0C0"/>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1" end="1"/>
                                            </p:txEl>
                                          </p:spTgt>
                                        </p:tgtEl>
                                        <p:attrNameLst>
                                          <p:attrName>ppt_c</p:attrName>
                                        </p:attrNameLst>
                                      </p:cBhvr>
                                      <p:to>
                                        <a:srgbClr val="C0C0C0"/>
                                      </p:to>
                                    </p:animClr>
                                  </p:sub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2" end="2"/>
                                            </p:txEl>
                                          </p:spTgt>
                                        </p:tgtEl>
                                        <p:attrNameLst>
                                          <p:attrName>ppt_c</p:attrName>
                                        </p:attrNameLst>
                                      </p:cBhvr>
                                      <p:to>
                                        <a:srgbClr val="C0C0C0"/>
                                      </p:to>
                                    </p:animClr>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3" end="3"/>
                                            </p:txEl>
                                          </p:spTgt>
                                        </p:tgtEl>
                                        <p:attrNameLst>
                                          <p:attrName>ppt_c</p:attrName>
                                        </p:attrNameLst>
                                      </p:cBhvr>
                                      <p:to>
                                        <a:srgbClr val="C0C0C0"/>
                                      </p:to>
                                    </p:animClr>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4" end="4"/>
                                            </p:txEl>
                                          </p:spTgt>
                                        </p:tgtEl>
                                        <p:attrNameLst>
                                          <p:attrName>ppt_c</p:attrName>
                                        </p:attrNameLst>
                                      </p:cBhvr>
                                      <p:to>
                                        <a:srgbClr val="C0C0C0"/>
                                      </p:to>
                                    </p:animClr>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7</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Why Python?                                        </a:t>
            </a:r>
            <a:r>
              <a:rPr lang="en-US" sz="2400" dirty="0"/>
              <a:t>M1</a:t>
            </a:r>
            <a:endParaRPr lang="en-US" sz="4400" dirty="0"/>
          </a:p>
        </p:txBody>
      </p:sp>
      <p:pic>
        <p:nvPicPr>
          <p:cNvPr id="6146" name="Picture 2" descr="http://brunorocha.org/mediafiles/image/2015/7/open_source_10932.jpg"/>
          <p:cNvPicPr>
            <a:picLocks noChangeAspect="1" noChangeArrowheads="1"/>
          </p:cNvPicPr>
          <p:nvPr/>
        </p:nvPicPr>
        <p:blipFill rotWithShape="1">
          <a:blip r:embed="rId2">
            <a:extLst>
              <a:ext uri="{28A0092B-C50C-407E-A947-70E740481C1C}">
                <a14:useLocalDpi xmlns:a14="http://schemas.microsoft.com/office/drawing/2010/main" val="0"/>
              </a:ext>
            </a:extLst>
          </a:blip>
          <a:srcRect l="10078" t="2159" r="15374" b="2218"/>
          <a:stretch/>
        </p:blipFill>
        <p:spPr bwMode="auto">
          <a:xfrm>
            <a:off x="240632" y="1097281"/>
            <a:ext cx="5005136" cy="352584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46634" y="1001027"/>
            <a:ext cx="1416542" cy="369332"/>
          </a:xfrm>
          <a:prstGeom prst="rect">
            <a:avLst/>
          </a:prstGeom>
          <a:noFill/>
        </p:spPr>
        <p:txBody>
          <a:bodyPr wrap="none" rtlCol="0">
            <a:spAutoFit/>
          </a:bodyPr>
          <a:lstStyle/>
          <a:p>
            <a:r>
              <a:rPr lang="en-US" dirty="0"/>
              <a:t>Open Source</a:t>
            </a:r>
          </a:p>
        </p:txBody>
      </p:sp>
      <p:pic>
        <p:nvPicPr>
          <p:cNvPr id="6148" name="Picture 4" descr="http://transformatuvida.co/wp-content/uploads/2014/11/breaking-fre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4631" y="2738069"/>
            <a:ext cx="3581400" cy="247650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7346634" y="1461434"/>
            <a:ext cx="609462" cy="369332"/>
          </a:xfrm>
          <a:prstGeom prst="rect">
            <a:avLst/>
          </a:prstGeom>
          <a:noFill/>
        </p:spPr>
        <p:txBody>
          <a:bodyPr wrap="none" rtlCol="0">
            <a:spAutoFit/>
          </a:bodyPr>
          <a:lstStyle/>
          <a:p>
            <a:r>
              <a:rPr lang="en-US" dirty="0"/>
              <a:t>Free</a:t>
            </a:r>
          </a:p>
        </p:txBody>
      </p:sp>
      <p:sp>
        <p:nvSpPr>
          <p:cNvPr id="7" name="AutoShape 6" descr="https://eldersouls.com/uploads/gallery/category_8/gallery_1_8_13378.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52" name="Picture 8" descr="https://eldersouls.com/uploads/gallery/category_8/gallery_1_8_13378.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0809" y="3976319"/>
            <a:ext cx="3657600" cy="27051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7346634" y="1896906"/>
            <a:ext cx="1033745" cy="369332"/>
          </a:xfrm>
          <a:prstGeom prst="rect">
            <a:avLst/>
          </a:prstGeom>
          <a:noFill/>
        </p:spPr>
        <p:txBody>
          <a:bodyPr wrap="none" rtlCol="0">
            <a:spAutoFit/>
          </a:bodyPr>
          <a:lstStyle/>
          <a:p>
            <a:r>
              <a:rPr lang="en-US" dirty="0"/>
              <a:t>Powerful</a:t>
            </a:r>
          </a:p>
        </p:txBody>
      </p:sp>
      <p:pic>
        <p:nvPicPr>
          <p:cNvPr id="6153" name="Picture 9" descr="Z:\DropBox\School\Northwestern\Intro to Python\Scientis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5098" y="2266238"/>
            <a:ext cx="4890935" cy="457809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346633" y="2368737"/>
            <a:ext cx="1143262" cy="923330"/>
          </a:xfrm>
          <a:prstGeom prst="rect">
            <a:avLst/>
          </a:prstGeom>
          <a:noFill/>
        </p:spPr>
        <p:txBody>
          <a:bodyPr wrap="none" rtlCol="0">
            <a:spAutoFit/>
          </a:bodyPr>
          <a:lstStyle/>
          <a:p>
            <a:r>
              <a:rPr lang="en-US" dirty="0"/>
              <a:t>Expansive</a:t>
            </a:r>
          </a:p>
          <a:p>
            <a:r>
              <a:rPr lang="en-US" dirty="0"/>
              <a:t>Tools for</a:t>
            </a:r>
          </a:p>
          <a:p>
            <a:r>
              <a:rPr lang="en-US" dirty="0"/>
              <a:t>SCIENCE!</a:t>
            </a:r>
          </a:p>
        </p:txBody>
      </p:sp>
    </p:spTree>
    <p:extLst>
      <p:ext uri="{BB962C8B-B14F-4D97-AF65-F5344CB8AC3E}">
        <p14:creationId xmlns:p14="http://schemas.microsoft.com/office/powerpoint/2010/main" val="911834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14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5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1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2"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8</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err="1"/>
              <a:t>PsychoPy</a:t>
            </a:r>
            <a:r>
              <a:rPr lang="en-US" sz="4400" dirty="0"/>
              <a:t>                                               </a:t>
            </a:r>
            <a:r>
              <a:rPr lang="en-US" sz="2400" dirty="0"/>
              <a:t>M1</a:t>
            </a:r>
            <a:endParaRPr lang="en-US" sz="4400" dirty="0"/>
          </a:p>
        </p:txBody>
      </p:sp>
      <p:sp>
        <p:nvSpPr>
          <p:cNvPr id="7" name="AutoShape 6" descr="https://eldersouls.com/uploads/gallery/category_8/gallery_1_8_13378.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13" name="Group 12"/>
          <p:cNvGrpSpPr/>
          <p:nvPr/>
        </p:nvGrpSpPr>
        <p:grpSpPr>
          <a:xfrm>
            <a:off x="2114878" y="2216193"/>
            <a:ext cx="1838534" cy="2300199"/>
            <a:chOff x="462814" y="1778012"/>
            <a:chExt cx="1838534" cy="2300199"/>
          </a:xfrm>
        </p:grpSpPr>
        <p:sp>
          <p:nvSpPr>
            <p:cNvPr id="14" name="TextBox 13"/>
            <p:cNvSpPr txBox="1"/>
            <p:nvPr/>
          </p:nvSpPr>
          <p:spPr>
            <a:xfrm>
              <a:off x="672592" y="3616546"/>
              <a:ext cx="1418978" cy="461665"/>
            </a:xfrm>
            <a:prstGeom prst="rect">
              <a:avLst/>
            </a:prstGeom>
            <a:noFill/>
          </p:spPr>
          <p:txBody>
            <a:bodyPr wrap="none" rtlCol="0">
              <a:spAutoFit/>
            </a:bodyPr>
            <a:lstStyle/>
            <a:p>
              <a:r>
                <a:rPr lang="en-US" sz="2400" dirty="0" err="1"/>
                <a:t>PsychoPy</a:t>
              </a:r>
              <a:endParaRPr lang="en-US" sz="2400" dirty="0"/>
            </a:p>
          </p:txBody>
        </p:sp>
        <p:pic>
          <p:nvPicPr>
            <p:cNvPr id="15" name="Picture 1" descr="Z:\DropBox\School\Northwestern\Intro to Python\PsychoP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814" y="1778012"/>
              <a:ext cx="1838534" cy="1838534"/>
            </a:xfrm>
            <a:prstGeom prst="rect">
              <a:avLst/>
            </a:prstGeom>
            <a:noFill/>
            <a:extLst>
              <a:ext uri="{909E8E84-426E-40DD-AFC4-6F175D3DCCD1}">
                <a14:hiddenFill xmlns:a14="http://schemas.microsoft.com/office/drawing/2010/main">
                  <a:solidFill>
                    <a:srgbClr val="FFFFFF"/>
                  </a:solidFill>
                </a14:hiddenFill>
              </a:ext>
            </a:extLst>
          </p:spPr>
        </p:pic>
      </p:grpSp>
      <p:pic>
        <p:nvPicPr>
          <p:cNvPr id="18434" name="Picture 2" descr="University of Nottingh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1075" y="2787797"/>
            <a:ext cx="1666875" cy="695325"/>
          </a:xfrm>
          <a:prstGeom prst="rect">
            <a:avLst/>
          </a:prstGeom>
          <a:solidFill>
            <a:srgbClr val="FFFFFF">
              <a:shade val="85000"/>
            </a:srgbClr>
          </a:solidFill>
          <a:ln w="31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TextBox 1"/>
          <p:cNvSpPr txBox="1"/>
          <p:nvPr/>
        </p:nvSpPr>
        <p:spPr>
          <a:xfrm>
            <a:off x="4693039" y="4085504"/>
            <a:ext cx="1862946" cy="400110"/>
          </a:xfrm>
          <a:prstGeom prst="rect">
            <a:avLst/>
          </a:prstGeom>
          <a:noFill/>
        </p:spPr>
        <p:txBody>
          <a:bodyPr wrap="none" rtlCol="0">
            <a:spAutoFit/>
          </a:bodyPr>
          <a:lstStyle/>
          <a:p>
            <a:r>
              <a:rPr lang="en-US" sz="2000" dirty="0"/>
              <a:t>Jonathan Peirce</a:t>
            </a:r>
          </a:p>
        </p:txBody>
      </p:sp>
    </p:spTree>
    <p:extLst>
      <p:ext uri="{BB962C8B-B14F-4D97-AF65-F5344CB8AC3E}">
        <p14:creationId xmlns:p14="http://schemas.microsoft.com/office/powerpoint/2010/main" val="900381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rPr>
              <a:pPr/>
              <a:t>9</a:t>
            </a:fld>
            <a:endParaRPr lang="en-US" dirty="0">
              <a:gradFill flip="none" rotWithShape="1">
                <a:gsLst>
                  <a:gs pos="28000">
                    <a:prstClr val="white">
                      <a:lumMod val="93000"/>
                    </a:prstClr>
                  </a:gs>
                  <a:gs pos="0">
                    <a:prstClr val="black">
                      <a:lumMod val="38000"/>
                      <a:lumOff val="62000"/>
                    </a:prstClr>
                  </a:gs>
                  <a:gs pos="100000">
                    <a:srgbClr val="94D7E4">
                      <a:lumMod val="0"/>
                      <a:lumOff val="100000"/>
                    </a:srgbClr>
                  </a:gs>
                </a:gsLst>
                <a:lin ang="5400000" scaled="1"/>
                <a:tileRect/>
              </a:gradFill>
            </a:endParaRPr>
          </a:p>
        </p:txBody>
      </p:sp>
      <p:sp>
        <p:nvSpPr>
          <p:cNvPr id="5" name="Title 1"/>
          <p:cNvSpPr>
            <a:spLocks noGrp="1"/>
          </p:cNvSpPr>
          <p:nvPr>
            <p:ph type="title"/>
          </p:nvPr>
        </p:nvSpPr>
        <p:spPr>
          <a:xfrm>
            <a:off x="228600" y="-120649"/>
            <a:ext cx="8915400" cy="1325563"/>
          </a:xfrm>
        </p:spPr>
        <p:txBody>
          <a:bodyPr>
            <a:normAutofit/>
          </a:bodyPr>
          <a:lstStyle/>
          <a:p>
            <a:r>
              <a:rPr lang="en-US" sz="4400" dirty="0"/>
              <a:t>What we need:                                    </a:t>
            </a:r>
            <a:r>
              <a:rPr lang="en-US" sz="2400" dirty="0"/>
              <a:t>M2.1</a:t>
            </a:r>
            <a:r>
              <a:rPr lang="en-US" sz="4400" dirty="0"/>
              <a:t>  </a:t>
            </a:r>
          </a:p>
        </p:txBody>
      </p:sp>
      <p:grpSp>
        <p:nvGrpSpPr>
          <p:cNvPr id="10" name="Group 9"/>
          <p:cNvGrpSpPr/>
          <p:nvPr/>
        </p:nvGrpSpPr>
        <p:grpSpPr>
          <a:xfrm>
            <a:off x="462814" y="1527762"/>
            <a:ext cx="1838534" cy="2300199"/>
            <a:chOff x="462814" y="1778012"/>
            <a:chExt cx="1838534" cy="2300199"/>
          </a:xfrm>
        </p:grpSpPr>
        <p:sp>
          <p:nvSpPr>
            <p:cNvPr id="6" name="TextBox 5"/>
            <p:cNvSpPr txBox="1"/>
            <p:nvPr/>
          </p:nvSpPr>
          <p:spPr>
            <a:xfrm>
              <a:off x="672592" y="3616546"/>
              <a:ext cx="1418978" cy="461665"/>
            </a:xfrm>
            <a:prstGeom prst="rect">
              <a:avLst/>
            </a:prstGeom>
            <a:noFill/>
          </p:spPr>
          <p:txBody>
            <a:bodyPr wrap="none" rtlCol="0">
              <a:spAutoFit/>
            </a:bodyPr>
            <a:lstStyle/>
            <a:p>
              <a:r>
                <a:rPr lang="en-US" sz="2400" dirty="0" err="1"/>
                <a:t>PsychoPy</a:t>
              </a:r>
              <a:endParaRPr lang="en-US" sz="2400" dirty="0"/>
            </a:p>
          </p:txBody>
        </p:sp>
        <p:pic>
          <p:nvPicPr>
            <p:cNvPr id="5121" name="Picture 1" descr="Z:\DropBox\School\Northwestern\Intro to Python\PsychoP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814" y="1778012"/>
              <a:ext cx="1838534" cy="1838534"/>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Rectangle 6"/>
          <p:cNvSpPr/>
          <p:nvPr/>
        </p:nvSpPr>
        <p:spPr>
          <a:xfrm>
            <a:off x="2367814" y="2408529"/>
            <a:ext cx="4540025" cy="369332"/>
          </a:xfrm>
          <a:prstGeom prst="rect">
            <a:avLst/>
          </a:prstGeom>
        </p:spPr>
        <p:txBody>
          <a:bodyPr wrap="none">
            <a:spAutoFit/>
          </a:bodyPr>
          <a:lstStyle/>
          <a:p>
            <a:r>
              <a:rPr lang="en-US" dirty="0">
                <a:solidFill>
                  <a:srgbClr val="0070C0"/>
                </a:solidFill>
                <a:hlinkClick r:id="rId3"/>
              </a:rPr>
              <a:t>http://sourceforge.net/projects/psychpy/files/</a:t>
            </a:r>
            <a:endParaRPr lang="en-US" dirty="0">
              <a:solidFill>
                <a:srgbClr val="0070C0"/>
              </a:solidFill>
            </a:endParaRPr>
          </a:p>
        </p:txBody>
      </p:sp>
      <p:pic>
        <p:nvPicPr>
          <p:cNvPr id="5124" name="Picture 4" descr="Z:\DropBox\School\Northwestern\Intro to Python\PyCharm.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2814" y="4124960"/>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2643136" y="4723368"/>
            <a:ext cx="3640420" cy="369332"/>
          </a:xfrm>
          <a:prstGeom prst="rect">
            <a:avLst/>
          </a:prstGeom>
        </p:spPr>
        <p:txBody>
          <a:bodyPr wrap="none">
            <a:spAutoFit/>
          </a:bodyPr>
          <a:lstStyle/>
          <a:p>
            <a:r>
              <a:rPr lang="en-US" dirty="0">
                <a:solidFill>
                  <a:srgbClr val="0070C0"/>
                </a:solidFill>
                <a:hlinkClick r:id="rId5"/>
              </a:rPr>
              <a:t>https://www.jetbrains.com/student/</a:t>
            </a:r>
            <a:endParaRPr lang="en-US" dirty="0">
              <a:solidFill>
                <a:srgbClr val="0070C0"/>
              </a:solidFill>
            </a:endParaRPr>
          </a:p>
        </p:txBody>
      </p:sp>
      <p:sp>
        <p:nvSpPr>
          <p:cNvPr id="9" name="Rectangle 8"/>
          <p:cNvSpPr/>
          <p:nvPr/>
        </p:nvSpPr>
        <p:spPr>
          <a:xfrm>
            <a:off x="2367813" y="5255429"/>
            <a:ext cx="5105400" cy="369332"/>
          </a:xfrm>
          <a:prstGeom prst="rect">
            <a:avLst/>
          </a:prstGeom>
        </p:spPr>
        <p:txBody>
          <a:bodyPr wrap="square">
            <a:spAutoFit/>
          </a:bodyPr>
          <a:lstStyle/>
          <a:p>
            <a:r>
              <a:rPr lang="en-US" dirty="0">
                <a:solidFill>
                  <a:srgbClr val="0070C0"/>
                </a:solidFill>
                <a:hlinkClick r:id="rId6"/>
              </a:rPr>
              <a:t>https://www.jetbrains.com/pycharm/download/</a:t>
            </a:r>
            <a:endParaRPr lang="en-US" dirty="0">
              <a:solidFill>
                <a:srgbClr val="0070C0"/>
              </a:solidFill>
            </a:endParaRPr>
          </a:p>
        </p:txBody>
      </p:sp>
    </p:spTree>
    <p:extLst>
      <p:ext uri="{BB962C8B-B14F-4D97-AF65-F5344CB8AC3E}">
        <p14:creationId xmlns:p14="http://schemas.microsoft.com/office/powerpoint/2010/main" val="223171201"/>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4513</TotalTime>
  <Words>1133</Words>
  <Application>Microsoft Office PowerPoint</Application>
  <PresentationFormat>On-screen Show (4:3)</PresentationFormat>
  <Paragraphs>200</Paragraphs>
  <Slides>22</Slides>
  <Notes>6</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9" baseType="lpstr">
      <vt:lpstr>Arial</vt:lpstr>
      <vt:lpstr>Calibri</vt:lpstr>
      <vt:lpstr>Corbel</vt:lpstr>
      <vt:lpstr>Courier New</vt:lpstr>
      <vt:lpstr>Wingdings</vt:lpstr>
      <vt:lpstr>Depth</vt:lpstr>
      <vt:lpstr>Packager Shell Object</vt:lpstr>
      <vt:lpstr>PowerPoint Presentation</vt:lpstr>
      <vt:lpstr>Overview:</vt:lpstr>
      <vt:lpstr>Structure:</vt:lpstr>
      <vt:lpstr>Code: What is it good for?                  M1</vt:lpstr>
      <vt:lpstr>Like Ogers, code has layers…            M1</vt:lpstr>
      <vt:lpstr>Python Characteristics                        M1</vt:lpstr>
      <vt:lpstr>Why Python?                                        M1</vt:lpstr>
      <vt:lpstr>PsychoPy                                               M1</vt:lpstr>
      <vt:lpstr>What we need:                                    M2.1  </vt:lpstr>
      <vt:lpstr>On Your Marks…                                 M2.1</vt:lpstr>
      <vt:lpstr>Get set…                                               M2.1</vt:lpstr>
      <vt:lpstr>GO!                                                       M2.1</vt:lpstr>
      <vt:lpstr>Fin.</vt:lpstr>
      <vt:lpstr>Code: Variables &amp; Operators            M2.2</vt:lpstr>
      <vt:lpstr>Code: Lists and Indexing                    M2.3</vt:lpstr>
      <vt:lpstr>Code: Dictionaries                              M2.3</vt:lpstr>
      <vt:lpstr>Code: IF statements                           M2.4</vt:lpstr>
      <vt:lpstr>Code: For and Whiles                        M2.5</vt:lpstr>
      <vt:lpstr>Code: Functions                                 M2.5</vt:lpstr>
      <vt:lpstr>Code:                                                    M2.6                     </vt:lpstr>
      <vt:lpstr>Code: Let’s build a STROOP experiment!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Tiffani</dc:creator>
  <cp:lastModifiedBy>lab user</cp:lastModifiedBy>
  <cp:revision>189</cp:revision>
  <dcterms:created xsi:type="dcterms:W3CDTF">2015-04-11T19:16:37Z</dcterms:created>
  <dcterms:modified xsi:type="dcterms:W3CDTF">2016-08-22T19:38:53Z</dcterms:modified>
</cp:coreProperties>
</file>

<file path=docProps/thumbnail.jpeg>
</file>